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7772400" cx="10058400"/>
  <p:notesSz cx="10058400" cy="7772400"/>
  <p:embeddedFontLst>
    <p:embeddedFont>
      <p:font typeface="Garamond"/>
      <p:regular r:id="rId58"/>
      <p:bold r:id="rId59"/>
      <p:italic r:id="rId60"/>
      <p:boldItalic r:id="rId61"/>
    </p:embeddedFont>
    <p:embeddedFont>
      <p:font typeface="Arial Black"/>
      <p:regular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92FF3E-55F6-4AD6-997C-A1E3F4A09A0A}">
  <a:tblStyle styleId="{7492FF3E-55F6-4AD6-997C-A1E3F4A09A0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ArialBlack-regular.fntdata"/><Relationship Id="rId61" Type="http://schemas.openxmlformats.org/officeDocument/2006/relationships/font" Target="fonts/Garamond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Garamond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Garamond-bold.fntdata"/><Relationship Id="rId14" Type="http://schemas.openxmlformats.org/officeDocument/2006/relationships/slide" Target="slides/slide7.xml"/><Relationship Id="rId58" Type="http://schemas.openxmlformats.org/officeDocument/2006/relationships/font" Target="fonts/Garamond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97538" y="0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 txBox="1"/>
          <p:nvPr>
            <p:ph idx="12" type="sldNum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1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2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2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2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2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2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2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2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2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2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 txBox="1"/>
          <p:nvPr>
            <p:ph idx="12" type="sldNum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3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3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3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3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3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3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p3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3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3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3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4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p41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42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43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44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p4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7" name="Google Shape;477;p4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4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p4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p4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50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3332163" y="971550"/>
            <a:ext cx="3394075" cy="2622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670560" y="1381760"/>
            <a:ext cx="8717280" cy="103632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9"/>
              <a:buFont typeface="Arial"/>
              <a:buNone/>
            </a:pPr>
            <a:r>
              <a:t/>
            </a:r>
            <a:endParaRPr b="0" i="0" sz="197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8;p2"/>
          <p:cNvCxnSpPr/>
          <p:nvPr/>
        </p:nvCxnSpPr>
        <p:spPr>
          <a:xfrm>
            <a:off x="2179320" y="4490720"/>
            <a:ext cx="7163118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2"/>
          <p:cNvSpPr txBox="1"/>
          <p:nvPr>
            <p:ph type="ctrTitle"/>
          </p:nvPr>
        </p:nvSpPr>
        <p:spPr>
          <a:xfrm>
            <a:off x="1005840" y="1727200"/>
            <a:ext cx="8385493" cy="19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2179320" y="4490720"/>
            <a:ext cx="7208520" cy="19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16"/>
              </a:spcBef>
              <a:spcAft>
                <a:spcPts val="0"/>
              </a:spcAft>
              <a:buSzPts val="2002"/>
              <a:buFont typeface="Noto Sans Symbols"/>
              <a:buNone/>
              <a:defRPr sz="308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502920" y="259080"/>
            <a:ext cx="9052560" cy="894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 rot="5400000">
            <a:off x="1920240" y="-208280"/>
            <a:ext cx="6217920" cy="905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 rot="5400000">
            <a:off x="4839970" y="2711450"/>
            <a:ext cx="7167880" cy="2263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 rot="5400000">
            <a:off x="229870" y="532130"/>
            <a:ext cx="7167880" cy="6621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78790" y="1908555"/>
            <a:ext cx="9100819" cy="469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591566" y="1903984"/>
            <a:ext cx="4490085" cy="483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2" type="body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882650" y="3120542"/>
            <a:ext cx="8293100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882589" y="4005986"/>
            <a:ext cx="8293221" cy="164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502920" y="259080"/>
            <a:ext cx="9052560" cy="894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02920" y="1209040"/>
            <a:ext cx="9052560" cy="621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289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1pPr>
            <a:lvl2pPr indent="-29718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❑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❑"/>
              <a:defRPr/>
            </a:lvl4pPr>
            <a:lvl5pPr indent="-314325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5pPr>
            <a:lvl6pPr indent="-314325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6pPr>
            <a:lvl7pPr indent="-314325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7pPr>
            <a:lvl8pPr indent="-314325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8pPr>
            <a:lvl9pPr indent="-314325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9304020" y="7254241"/>
            <a:ext cx="6705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94544" y="4994487"/>
            <a:ext cx="8549640" cy="1543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94544" y="3294275"/>
            <a:ext cx="8549640" cy="17002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None/>
              <a:defRPr sz="2200"/>
            </a:lvl1pPr>
            <a:lvl2pPr indent="-228600" lvl="1" marL="9144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188"/>
              <a:buNone/>
              <a:defRPr sz="1979"/>
            </a:lvl2pPr>
            <a:lvl3pPr indent="-228600" lvl="2" marL="1371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144"/>
              <a:buNone/>
              <a:defRPr sz="1760"/>
            </a:lvl3pPr>
            <a:lvl4pPr indent="-228600" lvl="3" marL="1828800" algn="l">
              <a:lnSpc>
                <a:spcPct val="100000"/>
              </a:lnSpc>
              <a:spcBef>
                <a:spcPts val="308"/>
              </a:spcBef>
              <a:spcAft>
                <a:spcPts val="0"/>
              </a:spcAft>
              <a:buSzPts val="1078"/>
              <a:buNone/>
              <a:defRPr sz="1540"/>
            </a:lvl4pPr>
            <a:lvl5pPr indent="-228600" lvl="4" marL="2286000" algn="l">
              <a:lnSpc>
                <a:spcPct val="100000"/>
              </a:lnSpc>
              <a:spcBef>
                <a:spcPts val="308"/>
              </a:spcBef>
              <a:spcAft>
                <a:spcPts val="0"/>
              </a:spcAft>
              <a:buSzPts val="1155"/>
              <a:buNone/>
              <a:defRPr sz="1540"/>
            </a:lvl5pPr>
            <a:lvl6pPr indent="-228600" lvl="5" marL="2743200" algn="l">
              <a:lnSpc>
                <a:spcPct val="100000"/>
              </a:lnSpc>
              <a:spcBef>
                <a:spcPts val="308"/>
              </a:spcBef>
              <a:spcAft>
                <a:spcPts val="0"/>
              </a:spcAft>
              <a:buSzPts val="1155"/>
              <a:buNone/>
              <a:defRPr sz="1540"/>
            </a:lvl6pPr>
            <a:lvl7pPr indent="-228600" lvl="6" marL="3200400" algn="l">
              <a:lnSpc>
                <a:spcPct val="100000"/>
              </a:lnSpc>
              <a:spcBef>
                <a:spcPts val="308"/>
              </a:spcBef>
              <a:spcAft>
                <a:spcPts val="0"/>
              </a:spcAft>
              <a:buSzPts val="1155"/>
              <a:buNone/>
              <a:defRPr sz="1540"/>
            </a:lvl7pPr>
            <a:lvl8pPr indent="-228600" lvl="7" marL="3657600" algn="l">
              <a:lnSpc>
                <a:spcPct val="100000"/>
              </a:lnSpc>
              <a:spcBef>
                <a:spcPts val="308"/>
              </a:spcBef>
              <a:spcAft>
                <a:spcPts val="0"/>
              </a:spcAft>
              <a:buSzPts val="1155"/>
              <a:buNone/>
              <a:defRPr sz="1540"/>
            </a:lvl8pPr>
            <a:lvl9pPr indent="-228600" lvl="8" marL="4114800" algn="l">
              <a:lnSpc>
                <a:spcPct val="100000"/>
              </a:lnSpc>
              <a:spcBef>
                <a:spcPts val="308"/>
              </a:spcBef>
              <a:spcAft>
                <a:spcPts val="0"/>
              </a:spcAft>
              <a:buSzPts val="1155"/>
              <a:buNone/>
              <a:defRPr sz="154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502920" y="259080"/>
            <a:ext cx="9052560" cy="894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502920" y="1381760"/>
            <a:ext cx="4442460" cy="6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727" lvl="0" marL="457200" algn="l">
              <a:lnSpc>
                <a:spcPct val="100000"/>
              </a:lnSpc>
              <a:spcBef>
                <a:spcPts val="616"/>
              </a:spcBef>
              <a:spcAft>
                <a:spcPts val="0"/>
              </a:spcAft>
              <a:buSzPts val="2002"/>
              <a:buChar char="■"/>
              <a:defRPr sz="3080"/>
            </a:lvl1pPr>
            <a:lvl2pPr indent="-329183" lvl="1" marL="914400" algn="l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SzPts val="1584"/>
              <a:buChar char="❑"/>
              <a:defRPr sz="2640"/>
            </a:lvl2pPr>
            <a:lvl3pPr indent="-319405" lvl="2" marL="1371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Char char="■"/>
              <a:defRPr sz="2200"/>
            </a:lvl3pPr>
            <a:lvl4pPr indent="-316611" lvl="3" marL="18288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386"/>
              <a:buChar char="❑"/>
              <a:defRPr sz="1979"/>
            </a:lvl4pPr>
            <a:lvl5pPr indent="-322897" lvl="4" marL="22860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485"/>
              <a:buChar char="▪"/>
              <a:defRPr sz="1979"/>
            </a:lvl5pPr>
            <a:lvl6pPr indent="-322897" lvl="5" marL="27432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485"/>
              <a:buChar char="▪"/>
              <a:defRPr sz="1979"/>
            </a:lvl6pPr>
            <a:lvl7pPr indent="-322897" lvl="6" marL="32004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485"/>
              <a:buChar char="▪"/>
              <a:defRPr sz="1979"/>
            </a:lvl7pPr>
            <a:lvl8pPr indent="-322897" lvl="7" marL="36576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485"/>
              <a:buChar char="▪"/>
              <a:defRPr sz="1979"/>
            </a:lvl8pPr>
            <a:lvl9pPr indent="-322897" lvl="8" marL="41148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485"/>
              <a:buChar char="▪"/>
              <a:defRPr sz="1979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5113020" y="1381760"/>
            <a:ext cx="4442460" cy="6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727" lvl="0" marL="457200" algn="l">
              <a:lnSpc>
                <a:spcPct val="100000"/>
              </a:lnSpc>
              <a:spcBef>
                <a:spcPts val="616"/>
              </a:spcBef>
              <a:spcAft>
                <a:spcPts val="0"/>
              </a:spcAft>
              <a:buSzPts val="2002"/>
              <a:buChar char="■"/>
              <a:defRPr sz="3080"/>
            </a:lvl1pPr>
            <a:lvl2pPr indent="-329183" lvl="1" marL="914400" algn="l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SzPts val="1584"/>
              <a:buChar char="❑"/>
              <a:defRPr sz="2640"/>
            </a:lvl2pPr>
            <a:lvl3pPr indent="-319405" lvl="2" marL="1371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30"/>
              <a:buChar char="■"/>
              <a:defRPr sz="2200"/>
            </a:lvl3pPr>
            <a:lvl4pPr indent="-316611" lvl="3" marL="18288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386"/>
              <a:buChar char="❑"/>
              <a:defRPr sz="1979"/>
            </a:lvl4pPr>
            <a:lvl5pPr indent="-322897" lvl="4" marL="22860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485"/>
              <a:buChar char="▪"/>
              <a:defRPr sz="1979"/>
            </a:lvl5pPr>
            <a:lvl6pPr indent="-322897" lvl="5" marL="27432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485"/>
              <a:buChar char="▪"/>
              <a:defRPr sz="1979"/>
            </a:lvl6pPr>
            <a:lvl7pPr indent="-322897" lvl="6" marL="32004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485"/>
              <a:buChar char="▪"/>
              <a:defRPr sz="1979"/>
            </a:lvl7pPr>
            <a:lvl8pPr indent="-322897" lvl="7" marL="36576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485"/>
              <a:buChar char="▪"/>
              <a:defRPr sz="1979"/>
            </a:lvl8pPr>
            <a:lvl9pPr indent="-322897" lvl="8" marL="41148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485"/>
              <a:buChar char="▪"/>
              <a:defRPr sz="1979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502920" y="1739795"/>
            <a:ext cx="4444207" cy="7250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SzPts val="1716"/>
              <a:buNone/>
              <a:defRPr b="1" sz="2640"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320"/>
              <a:buNone/>
              <a:defRPr b="1" sz="2200"/>
            </a:lvl2pPr>
            <a:lvl3pPr indent="-228600" lvl="2" marL="13716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287"/>
              <a:buNone/>
              <a:defRPr b="1" sz="1979"/>
            </a:lvl3pPr>
            <a:lvl4pPr indent="-228600" lvl="3" marL="18288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232"/>
              <a:buNone/>
              <a:defRPr b="1" sz="1760"/>
            </a:lvl4pPr>
            <a:lvl5pPr indent="-228600" lvl="4" marL="22860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None/>
              <a:defRPr b="1" sz="1760"/>
            </a:lvl5pPr>
            <a:lvl6pPr indent="-228600" lvl="5" marL="27432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None/>
              <a:defRPr b="1" sz="1760"/>
            </a:lvl6pPr>
            <a:lvl7pPr indent="-228600" lvl="6" marL="32004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None/>
              <a:defRPr b="1" sz="1760"/>
            </a:lvl7pPr>
            <a:lvl8pPr indent="-228600" lvl="7" marL="3657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None/>
              <a:defRPr b="1" sz="1760"/>
            </a:lvl8pPr>
            <a:lvl9pPr indent="-228600" lvl="8" marL="41148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None/>
              <a:defRPr b="1" sz="176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502920" y="2464859"/>
            <a:ext cx="4444207" cy="4478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7566" lvl="0" marL="457200" algn="l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SzPts val="1716"/>
              <a:buChar char="■"/>
              <a:defRPr sz="2640"/>
            </a:lvl1pPr>
            <a:lvl2pPr indent="-312419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320"/>
              <a:buChar char="❑"/>
              <a:defRPr sz="2200"/>
            </a:lvl2pPr>
            <a:lvl3pPr indent="-310324" lvl="2" marL="13716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287"/>
              <a:buChar char="■"/>
              <a:defRPr sz="1979"/>
            </a:lvl3pPr>
            <a:lvl4pPr indent="-306832" lvl="3" marL="18288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232"/>
              <a:buChar char="❑"/>
              <a:defRPr sz="1760"/>
            </a:lvl4pPr>
            <a:lvl5pPr indent="-312420" lvl="4" marL="22860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Char char="▪"/>
              <a:defRPr sz="1760"/>
            </a:lvl5pPr>
            <a:lvl6pPr indent="-312420" lvl="5" marL="27432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Char char="▪"/>
              <a:defRPr sz="1760"/>
            </a:lvl6pPr>
            <a:lvl7pPr indent="-312420" lvl="6" marL="32004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Char char="▪"/>
              <a:defRPr sz="1760"/>
            </a:lvl7pPr>
            <a:lvl8pPr indent="-312420" lvl="7" marL="3657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Char char="▪"/>
              <a:defRPr sz="1760"/>
            </a:lvl8pPr>
            <a:lvl9pPr indent="-312420" lvl="8" marL="41148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Char char="▪"/>
              <a:defRPr sz="1760"/>
            </a:lvl9pPr>
          </a:lstStyle>
          <a:p/>
        </p:txBody>
      </p:sp>
      <p:sp>
        <p:nvSpPr>
          <p:cNvPr id="36" name="Google Shape;36;p6"/>
          <p:cNvSpPr txBox="1"/>
          <p:nvPr>
            <p:ph idx="3" type="body"/>
          </p:nvPr>
        </p:nvSpPr>
        <p:spPr>
          <a:xfrm>
            <a:off x="5109528" y="1739795"/>
            <a:ext cx="4445953" cy="7250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SzPts val="1716"/>
              <a:buNone/>
              <a:defRPr b="1" sz="2640"/>
            </a:lvl1pPr>
            <a:lvl2pPr indent="-228600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320"/>
              <a:buNone/>
              <a:defRPr b="1" sz="2200"/>
            </a:lvl2pPr>
            <a:lvl3pPr indent="-228600" lvl="2" marL="13716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287"/>
              <a:buNone/>
              <a:defRPr b="1" sz="1979"/>
            </a:lvl3pPr>
            <a:lvl4pPr indent="-228600" lvl="3" marL="18288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232"/>
              <a:buNone/>
              <a:defRPr b="1" sz="1760"/>
            </a:lvl4pPr>
            <a:lvl5pPr indent="-228600" lvl="4" marL="22860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None/>
              <a:defRPr b="1" sz="1760"/>
            </a:lvl5pPr>
            <a:lvl6pPr indent="-228600" lvl="5" marL="27432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None/>
              <a:defRPr b="1" sz="1760"/>
            </a:lvl6pPr>
            <a:lvl7pPr indent="-228600" lvl="6" marL="32004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None/>
              <a:defRPr b="1" sz="1760"/>
            </a:lvl7pPr>
            <a:lvl8pPr indent="-228600" lvl="7" marL="3657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None/>
              <a:defRPr b="1" sz="1760"/>
            </a:lvl8pPr>
            <a:lvl9pPr indent="-228600" lvl="8" marL="41148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None/>
              <a:defRPr b="1" sz="1760"/>
            </a:lvl9pPr>
          </a:lstStyle>
          <a:p/>
        </p:txBody>
      </p:sp>
      <p:sp>
        <p:nvSpPr>
          <p:cNvPr id="37" name="Google Shape;37;p6"/>
          <p:cNvSpPr txBox="1"/>
          <p:nvPr>
            <p:ph idx="4" type="body"/>
          </p:nvPr>
        </p:nvSpPr>
        <p:spPr>
          <a:xfrm>
            <a:off x="5109528" y="2464859"/>
            <a:ext cx="4445953" cy="4478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7566" lvl="0" marL="457200" algn="l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SzPts val="1716"/>
              <a:buChar char="■"/>
              <a:defRPr sz="2640"/>
            </a:lvl1pPr>
            <a:lvl2pPr indent="-312419" lvl="1" marL="914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320"/>
              <a:buChar char="❑"/>
              <a:defRPr sz="2200"/>
            </a:lvl2pPr>
            <a:lvl3pPr indent="-310324" lvl="2" marL="1371600" algn="l">
              <a:lnSpc>
                <a:spcPct val="100000"/>
              </a:lnSpc>
              <a:spcBef>
                <a:spcPts val="396"/>
              </a:spcBef>
              <a:spcAft>
                <a:spcPts val="0"/>
              </a:spcAft>
              <a:buSzPts val="1287"/>
              <a:buChar char="■"/>
              <a:defRPr sz="1979"/>
            </a:lvl3pPr>
            <a:lvl4pPr indent="-306832" lvl="3" marL="18288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232"/>
              <a:buChar char="❑"/>
              <a:defRPr sz="1760"/>
            </a:lvl4pPr>
            <a:lvl5pPr indent="-312420" lvl="4" marL="22860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Char char="▪"/>
              <a:defRPr sz="1760"/>
            </a:lvl5pPr>
            <a:lvl6pPr indent="-312420" lvl="5" marL="27432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Char char="▪"/>
              <a:defRPr sz="1760"/>
            </a:lvl6pPr>
            <a:lvl7pPr indent="-312420" lvl="6" marL="32004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Char char="▪"/>
              <a:defRPr sz="1760"/>
            </a:lvl7pPr>
            <a:lvl8pPr indent="-312420" lvl="7" marL="3657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Char char="▪"/>
              <a:defRPr sz="1760"/>
            </a:lvl8pPr>
            <a:lvl9pPr indent="-312420" lvl="8" marL="41148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SzPts val="1320"/>
              <a:buChar char="▪"/>
              <a:defRPr sz="176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502920" y="259080"/>
            <a:ext cx="9052560" cy="894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9555480" y="7358592"/>
            <a:ext cx="502920" cy="413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  <a:defRPr b="1" i="1" sz="13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  <a:defRPr b="1" i="1" sz="13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  <a:defRPr b="1" i="1" sz="13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  <a:defRPr b="1" i="1" sz="13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  <a:defRPr b="1" i="1" sz="13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  <a:defRPr b="1" i="1" sz="13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  <a:defRPr b="1" i="1" sz="13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  <a:defRPr b="1" i="1" sz="13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  <a:defRPr b="1" i="1" sz="132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502921" y="309457"/>
            <a:ext cx="3309144" cy="13169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932555" y="309457"/>
            <a:ext cx="5622925" cy="6633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3887" lvl="0" marL="457200" algn="l">
              <a:lnSpc>
                <a:spcPct val="100000"/>
              </a:lnSpc>
              <a:spcBef>
                <a:spcPts val="704"/>
              </a:spcBef>
              <a:spcAft>
                <a:spcPts val="0"/>
              </a:spcAft>
              <a:buSzPts val="2288"/>
              <a:buChar char="■"/>
              <a:defRPr sz="3520"/>
            </a:lvl1pPr>
            <a:lvl2pPr indent="-345947" lvl="1" marL="914400" algn="l">
              <a:lnSpc>
                <a:spcPct val="100000"/>
              </a:lnSpc>
              <a:spcBef>
                <a:spcPts val="616"/>
              </a:spcBef>
              <a:spcAft>
                <a:spcPts val="0"/>
              </a:spcAft>
              <a:buSzPts val="1848"/>
              <a:buChar char="❑"/>
              <a:defRPr sz="3080"/>
            </a:lvl2pPr>
            <a:lvl3pPr indent="-337566" lvl="2" marL="1371600" algn="l">
              <a:lnSpc>
                <a:spcPct val="100000"/>
              </a:lnSpc>
              <a:spcBef>
                <a:spcPts val="528"/>
              </a:spcBef>
              <a:spcAft>
                <a:spcPts val="0"/>
              </a:spcAft>
              <a:buSzPts val="1716"/>
              <a:buChar char="■"/>
              <a:defRPr sz="2640"/>
            </a:lvl3pPr>
            <a:lvl4pPr indent="-326389" lvl="3" marL="18288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540"/>
              <a:buChar char="❑"/>
              <a:defRPr sz="2200"/>
            </a:lvl4pPr>
            <a:lvl5pPr indent="-333375" lvl="4" marL="22860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Char char="▪"/>
              <a:defRPr sz="2200"/>
            </a:lvl5pPr>
            <a:lvl6pPr indent="-333375" lvl="5" marL="2743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Char char="▪"/>
              <a:defRPr sz="2200"/>
            </a:lvl6pPr>
            <a:lvl7pPr indent="-333375" lvl="6" marL="32004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Char char="▪"/>
              <a:defRPr sz="2200"/>
            </a:lvl7pPr>
            <a:lvl8pPr indent="-333375" lvl="7" marL="3657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Char char="▪"/>
              <a:defRPr sz="2200"/>
            </a:lvl8pPr>
            <a:lvl9pPr indent="-333375" lvl="8" marL="41148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Char char="▪"/>
              <a:defRPr sz="22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502921" y="1626447"/>
            <a:ext cx="3309144" cy="5316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8"/>
              </a:spcBef>
              <a:spcAft>
                <a:spcPts val="0"/>
              </a:spcAft>
              <a:buSzPts val="1001"/>
              <a:buNone/>
              <a:defRPr sz="1540"/>
            </a:lvl1pPr>
            <a:lvl2pPr indent="-228600" lvl="1" marL="914400" algn="l">
              <a:lnSpc>
                <a:spcPct val="100000"/>
              </a:lnSpc>
              <a:spcBef>
                <a:spcPts val="264"/>
              </a:spcBef>
              <a:spcAft>
                <a:spcPts val="0"/>
              </a:spcAft>
              <a:buSzPts val="792"/>
              <a:buNone/>
              <a:defRPr sz="1320"/>
            </a:lvl2pPr>
            <a:lvl3pPr indent="-22860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715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693"/>
              <a:buNone/>
              <a:defRPr sz="989"/>
            </a:lvl4pPr>
            <a:lvl5pPr indent="-228600" lvl="4" marL="22860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743"/>
              <a:buNone/>
              <a:defRPr sz="989"/>
            </a:lvl5pPr>
            <a:lvl6pPr indent="-228600" lvl="5" marL="27432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743"/>
              <a:buNone/>
              <a:defRPr sz="989"/>
            </a:lvl6pPr>
            <a:lvl7pPr indent="-228600" lvl="6" marL="32004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743"/>
              <a:buNone/>
              <a:defRPr sz="989"/>
            </a:lvl7pPr>
            <a:lvl8pPr indent="-228600" lvl="7" marL="36576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743"/>
              <a:buNone/>
              <a:defRPr sz="989"/>
            </a:lvl8pPr>
            <a:lvl9pPr indent="-228600" lvl="8" marL="41148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743"/>
              <a:buNone/>
              <a:defRPr sz="989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971517" y="5440680"/>
            <a:ext cx="6035040" cy="6423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/>
          <p:nvPr>
            <p:ph idx="2" type="pic"/>
          </p:nvPr>
        </p:nvSpPr>
        <p:spPr>
          <a:xfrm>
            <a:off x="1971517" y="694478"/>
            <a:ext cx="6035040" cy="466344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1971517" y="6082983"/>
            <a:ext cx="6035040" cy="912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8"/>
              </a:spcBef>
              <a:spcAft>
                <a:spcPts val="0"/>
              </a:spcAft>
              <a:buSzPts val="1001"/>
              <a:buNone/>
              <a:defRPr sz="1540"/>
            </a:lvl1pPr>
            <a:lvl2pPr indent="-228600" lvl="1" marL="914400" algn="l">
              <a:lnSpc>
                <a:spcPct val="100000"/>
              </a:lnSpc>
              <a:spcBef>
                <a:spcPts val="264"/>
              </a:spcBef>
              <a:spcAft>
                <a:spcPts val="0"/>
              </a:spcAft>
              <a:buSzPts val="792"/>
              <a:buNone/>
              <a:defRPr sz="1320"/>
            </a:lvl2pPr>
            <a:lvl3pPr indent="-22860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715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693"/>
              <a:buNone/>
              <a:defRPr sz="989"/>
            </a:lvl4pPr>
            <a:lvl5pPr indent="-228600" lvl="4" marL="22860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743"/>
              <a:buNone/>
              <a:defRPr sz="989"/>
            </a:lvl5pPr>
            <a:lvl6pPr indent="-228600" lvl="5" marL="27432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743"/>
              <a:buNone/>
              <a:defRPr sz="989"/>
            </a:lvl6pPr>
            <a:lvl7pPr indent="-228600" lvl="6" marL="32004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743"/>
              <a:buNone/>
              <a:defRPr sz="989"/>
            </a:lvl7pPr>
            <a:lvl8pPr indent="-228600" lvl="7" marL="36576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743"/>
              <a:buNone/>
              <a:defRPr sz="989"/>
            </a:lvl8pPr>
            <a:lvl9pPr indent="-228600" lvl="8" marL="4114800" algn="l">
              <a:lnSpc>
                <a:spcPct val="100000"/>
              </a:lnSpc>
              <a:spcBef>
                <a:spcPts val="198"/>
              </a:spcBef>
              <a:spcAft>
                <a:spcPts val="0"/>
              </a:spcAft>
              <a:buSzPts val="743"/>
              <a:buNone/>
              <a:defRPr sz="989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02920" y="259080"/>
            <a:ext cx="9052560" cy="894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2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2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2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2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2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2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2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2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62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02920" y="1209040"/>
            <a:ext cx="9052560" cy="621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4807" lvl="0" marL="4572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accent1"/>
              </a:buClr>
              <a:buSzPts val="2145"/>
              <a:buFont typeface="Noto Sans Symbols"/>
              <a:buChar char="■"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7566" lvl="1" marL="914400" marR="0" rtl="0" algn="l">
              <a:lnSpc>
                <a:spcPct val="100000"/>
              </a:lnSpc>
              <a:spcBef>
                <a:spcPts val="572"/>
              </a:spcBef>
              <a:spcAft>
                <a:spcPts val="0"/>
              </a:spcAft>
              <a:buClr>
                <a:schemeClr val="accent2"/>
              </a:buClr>
              <a:buSzPts val="1716"/>
              <a:buFont typeface="Noto Sans Symbols"/>
              <a:buChar char="❑"/>
              <a:defRPr b="0" i="0" sz="28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8485" lvl="2" marL="1371600" marR="0" rtl="0" algn="l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>
                <a:schemeClr val="accent1"/>
              </a:buClr>
              <a:buSzPts val="1573"/>
              <a:buFont typeface="Noto Sans Symbols"/>
              <a:buChar char="■"/>
              <a:defRPr b="0" i="0" sz="24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6389" lvl="3" marL="18288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❑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3375" lvl="4" marL="22860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3375" lvl="5" marL="2743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3375" lvl="6" marL="3200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3375" lvl="7" marL="36576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3375" lvl="8" marL="41148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650"/>
              <a:buFont typeface="Noto Sans Symbols"/>
              <a:buChar char="▪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19100" y="172720"/>
            <a:ext cx="9052560" cy="690880"/>
          </a:xfrm>
          <a:custGeom>
            <a:rect b="b" l="l" r="r" t="t"/>
            <a:pathLst>
              <a:path extrusionOk="0" h="1000" w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79"/>
              <a:buFont typeface="Arial"/>
              <a:buNone/>
            </a:pPr>
            <a:r>
              <a:t/>
            </a:r>
            <a:endParaRPr b="0" i="0" sz="197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502920" y="7513320"/>
            <a:ext cx="905256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586740" y="7426960"/>
            <a:ext cx="2095500" cy="172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8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9220200" y="7306416"/>
            <a:ext cx="6705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1" i="1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478790" y="1908555"/>
            <a:ext cx="9100819" cy="469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0" type="dt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visualgo.net/ufds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visualgo.net/bitmask.html" TargetMode="External"/><Relationship Id="rId4" Type="http://schemas.openxmlformats.org/officeDocument/2006/relationships/hyperlink" Target="http://visualgo.net/bitmask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Relationship Id="rId5" Type="http://schemas.openxmlformats.org/officeDocument/2006/relationships/image" Target="../media/image3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jpg"/><Relationship Id="rId4" Type="http://schemas.openxmlformats.org/officeDocument/2006/relationships/image" Target="../media/image24.jpg"/><Relationship Id="rId5" Type="http://schemas.openxmlformats.org/officeDocument/2006/relationships/image" Target="../media/image2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Relationship Id="rId4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jpg"/><Relationship Id="rId4" Type="http://schemas.openxmlformats.org/officeDocument/2006/relationships/image" Target="../media/image3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visualgo.net/graphds.html" TargetMode="External"/><Relationship Id="rId4" Type="http://schemas.openxmlformats.org/officeDocument/2006/relationships/hyperlink" Target="http://visualgo.net/graphds.html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hyperlink" Target="mailto:stevenhalim@gmail.com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visualgo.net/ufds.html" TargetMode="External"/><Relationship Id="rId4" Type="http://schemas.openxmlformats.org/officeDocument/2006/relationships/hyperlink" Target="http://visualgo.net/ufds.html" TargetMode="External"/><Relationship Id="rId5" Type="http://schemas.openxmlformats.org/officeDocument/2006/relationships/hyperlink" Target="http://visualgo.net/bitmask.html" TargetMode="External"/><Relationship Id="rId6" Type="http://schemas.openxmlformats.org/officeDocument/2006/relationships/hyperlink" Target="http://visualgo.net/bitmask.html" TargetMode="External"/><Relationship Id="rId7" Type="http://schemas.openxmlformats.org/officeDocument/2006/relationships/hyperlink" Target="http://visualgo.net/graphds.html" TargetMode="External"/><Relationship Id="rId8" Type="http://schemas.openxmlformats.org/officeDocument/2006/relationships/hyperlink" Target="http://visualgo.net/graphds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visualgo.net/ufds.html" TargetMode="External"/><Relationship Id="rId4" Type="http://schemas.openxmlformats.org/officeDocument/2006/relationships/hyperlink" Target="http://visualgo.net/ufds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1005840" y="1727200"/>
            <a:ext cx="8385493" cy="19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40"/>
              <a:t>Data Structures and Algorithms</a:t>
            </a:r>
            <a:endParaRPr sz="4840"/>
          </a:p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2179320" y="4490720"/>
            <a:ext cx="7208520" cy="19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46"/>
              <a:buFont typeface="Noto Sans Symbols"/>
              <a:buNone/>
            </a:pPr>
            <a:r>
              <a:rPr lang="en-US" sz="4840">
                <a:solidFill>
                  <a:srgbClr val="FF0000"/>
                </a:solidFill>
              </a:rPr>
              <a:t>The Foundations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16"/>
              </a:spcBef>
              <a:spcAft>
                <a:spcPts val="0"/>
              </a:spcAft>
              <a:buSzPts val="2002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942" y="226141"/>
            <a:ext cx="1922516" cy="106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82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Representation of UFDS</a:t>
            </a:r>
            <a:endParaRPr/>
          </a:p>
        </p:txBody>
      </p:sp>
      <p:sp>
        <p:nvSpPr>
          <p:cNvPr id="163" name="Google Shape;163;p28"/>
          <p:cNvSpPr txBox="1"/>
          <p:nvPr/>
        </p:nvSpPr>
        <p:spPr>
          <a:xfrm>
            <a:off x="591566" y="1903984"/>
            <a:ext cx="8658225" cy="304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record this forest of trees with an array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1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p[i] 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records the parent of item </a:t>
            </a:r>
            <a:r>
              <a:rPr b="1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p[i] = i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then 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root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15619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also the representative item of this set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1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07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example below, we have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= {2,3,3,3,3,6,6,6,8}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113664" rtl="0" algn="r">
              <a:lnSpc>
                <a:spcPct val="1107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0,1,2,3,4,5,6,7,8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1034796" y="5321808"/>
            <a:ext cx="7988807" cy="17381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906017" y="6256782"/>
            <a:ext cx="8063483" cy="130987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9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255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UFDS – FindSet Operation</a:t>
            </a:r>
            <a:endParaRPr/>
          </a:p>
        </p:txBody>
      </p:sp>
      <p:sp>
        <p:nvSpPr>
          <p:cNvPr id="171" name="Google Shape;171;p29"/>
          <p:cNvSpPr txBox="1"/>
          <p:nvPr/>
        </p:nvSpPr>
        <p:spPr>
          <a:xfrm>
            <a:off x="591566" y="1698244"/>
            <a:ext cx="8810625" cy="2359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item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can </a:t>
            </a:r>
            <a:r>
              <a:rPr b="1" i="0" lang="en-US" sz="3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representative item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set that contains item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recursively visiting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p[i] 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until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p[i] = i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Then, we </a:t>
            </a:r>
            <a:r>
              <a:rPr b="0" i="1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compress the path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make  future find operations (very) fast, i.e. O(1)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5285" lvl="0" marL="387985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findSet(0)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1101089" y="4386834"/>
            <a:ext cx="7814309" cy="180060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9"/>
          <p:cNvSpPr/>
          <p:nvPr/>
        </p:nvSpPr>
        <p:spPr>
          <a:xfrm>
            <a:off x="1623822" y="5677661"/>
            <a:ext cx="238125" cy="902335"/>
          </a:xfrm>
          <a:custGeom>
            <a:rect b="b" l="l" r="r" t="t"/>
            <a:pathLst>
              <a:path extrusionOk="0" h="902334" w="238125">
                <a:moveTo>
                  <a:pt x="237744" y="783336"/>
                </a:moveTo>
                <a:lnTo>
                  <a:pt x="178308" y="783336"/>
                </a:lnTo>
                <a:lnTo>
                  <a:pt x="178307" y="0"/>
                </a:lnTo>
                <a:lnTo>
                  <a:pt x="59435" y="0"/>
                </a:lnTo>
                <a:lnTo>
                  <a:pt x="59436" y="783336"/>
                </a:lnTo>
                <a:lnTo>
                  <a:pt x="0" y="783336"/>
                </a:lnTo>
                <a:lnTo>
                  <a:pt x="118872" y="902208"/>
                </a:lnTo>
                <a:lnTo>
                  <a:pt x="237744" y="783336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1589532" y="5663184"/>
            <a:ext cx="306070" cy="936625"/>
          </a:xfrm>
          <a:custGeom>
            <a:rect b="b" l="l" r="r" t="t"/>
            <a:pathLst>
              <a:path extrusionOk="0" h="936625" w="306069">
                <a:moveTo>
                  <a:pt x="93726" y="783336"/>
                </a:moveTo>
                <a:lnTo>
                  <a:pt x="0" y="783336"/>
                </a:lnTo>
                <a:lnTo>
                  <a:pt x="34290" y="817626"/>
                </a:lnTo>
                <a:lnTo>
                  <a:pt x="34290" y="811530"/>
                </a:lnTo>
                <a:lnTo>
                  <a:pt x="44196" y="787908"/>
                </a:lnTo>
                <a:lnTo>
                  <a:pt x="67818" y="811530"/>
                </a:lnTo>
                <a:lnTo>
                  <a:pt x="79248" y="811530"/>
                </a:lnTo>
                <a:lnTo>
                  <a:pt x="79248" y="797814"/>
                </a:lnTo>
                <a:lnTo>
                  <a:pt x="93726" y="783336"/>
                </a:lnTo>
                <a:close/>
              </a:path>
              <a:path extrusionOk="0" h="936625" w="306069">
                <a:moveTo>
                  <a:pt x="67818" y="811530"/>
                </a:moveTo>
                <a:lnTo>
                  <a:pt x="44196" y="787908"/>
                </a:lnTo>
                <a:lnTo>
                  <a:pt x="34290" y="811530"/>
                </a:lnTo>
                <a:lnTo>
                  <a:pt x="67818" y="811530"/>
                </a:lnTo>
                <a:close/>
              </a:path>
              <a:path extrusionOk="0" h="936625" w="306069">
                <a:moveTo>
                  <a:pt x="153161" y="896874"/>
                </a:moveTo>
                <a:lnTo>
                  <a:pt x="67818" y="811530"/>
                </a:lnTo>
                <a:lnTo>
                  <a:pt x="34290" y="811530"/>
                </a:lnTo>
                <a:lnTo>
                  <a:pt x="34290" y="817626"/>
                </a:lnTo>
                <a:lnTo>
                  <a:pt x="143256" y="926592"/>
                </a:lnTo>
                <a:lnTo>
                  <a:pt x="143256" y="906780"/>
                </a:lnTo>
                <a:lnTo>
                  <a:pt x="153161" y="896874"/>
                </a:lnTo>
                <a:close/>
              </a:path>
              <a:path extrusionOk="0" h="936625" w="306069">
                <a:moveTo>
                  <a:pt x="226314" y="783336"/>
                </a:moveTo>
                <a:lnTo>
                  <a:pt x="226313" y="0"/>
                </a:lnTo>
                <a:lnTo>
                  <a:pt x="79247" y="0"/>
                </a:lnTo>
                <a:lnTo>
                  <a:pt x="79248" y="783336"/>
                </a:lnTo>
                <a:lnTo>
                  <a:pt x="93726" y="783336"/>
                </a:lnTo>
                <a:lnTo>
                  <a:pt x="93725" y="28194"/>
                </a:lnTo>
                <a:lnTo>
                  <a:pt x="107441" y="14478"/>
                </a:lnTo>
                <a:lnTo>
                  <a:pt x="107441" y="28194"/>
                </a:lnTo>
                <a:lnTo>
                  <a:pt x="198119" y="28194"/>
                </a:lnTo>
                <a:lnTo>
                  <a:pt x="198119" y="14478"/>
                </a:lnTo>
                <a:lnTo>
                  <a:pt x="212597" y="28194"/>
                </a:lnTo>
                <a:lnTo>
                  <a:pt x="212597" y="783336"/>
                </a:lnTo>
                <a:lnTo>
                  <a:pt x="226314" y="783336"/>
                </a:lnTo>
                <a:close/>
              </a:path>
              <a:path extrusionOk="0" h="936625" w="306069">
                <a:moveTo>
                  <a:pt x="107442" y="811530"/>
                </a:moveTo>
                <a:lnTo>
                  <a:pt x="107441" y="28194"/>
                </a:lnTo>
                <a:lnTo>
                  <a:pt x="93725" y="28194"/>
                </a:lnTo>
                <a:lnTo>
                  <a:pt x="93726" y="783336"/>
                </a:lnTo>
                <a:lnTo>
                  <a:pt x="79248" y="797814"/>
                </a:lnTo>
                <a:lnTo>
                  <a:pt x="79248" y="811530"/>
                </a:lnTo>
                <a:lnTo>
                  <a:pt x="107442" y="811530"/>
                </a:lnTo>
                <a:close/>
              </a:path>
              <a:path extrusionOk="0" h="936625" w="306069">
                <a:moveTo>
                  <a:pt x="107441" y="28194"/>
                </a:moveTo>
                <a:lnTo>
                  <a:pt x="107441" y="14478"/>
                </a:lnTo>
                <a:lnTo>
                  <a:pt x="93725" y="28194"/>
                </a:lnTo>
                <a:lnTo>
                  <a:pt x="107441" y="28194"/>
                </a:lnTo>
                <a:close/>
              </a:path>
              <a:path extrusionOk="0" h="936625" w="306069">
                <a:moveTo>
                  <a:pt x="163068" y="906780"/>
                </a:moveTo>
                <a:lnTo>
                  <a:pt x="153161" y="896874"/>
                </a:lnTo>
                <a:lnTo>
                  <a:pt x="143256" y="906780"/>
                </a:lnTo>
                <a:lnTo>
                  <a:pt x="163068" y="906780"/>
                </a:lnTo>
                <a:close/>
              </a:path>
              <a:path extrusionOk="0" h="936625" w="306069">
                <a:moveTo>
                  <a:pt x="163068" y="926542"/>
                </a:moveTo>
                <a:lnTo>
                  <a:pt x="163068" y="906780"/>
                </a:lnTo>
                <a:lnTo>
                  <a:pt x="143256" y="906780"/>
                </a:lnTo>
                <a:lnTo>
                  <a:pt x="143256" y="926592"/>
                </a:lnTo>
                <a:lnTo>
                  <a:pt x="153162" y="936498"/>
                </a:lnTo>
                <a:lnTo>
                  <a:pt x="163068" y="926542"/>
                </a:lnTo>
                <a:close/>
              </a:path>
              <a:path extrusionOk="0" h="936625" w="306069">
                <a:moveTo>
                  <a:pt x="272034" y="817031"/>
                </a:moveTo>
                <a:lnTo>
                  <a:pt x="272034" y="811530"/>
                </a:lnTo>
                <a:lnTo>
                  <a:pt x="238505" y="811530"/>
                </a:lnTo>
                <a:lnTo>
                  <a:pt x="153161" y="896874"/>
                </a:lnTo>
                <a:lnTo>
                  <a:pt x="163068" y="906780"/>
                </a:lnTo>
                <a:lnTo>
                  <a:pt x="163068" y="926542"/>
                </a:lnTo>
                <a:lnTo>
                  <a:pt x="272034" y="817031"/>
                </a:lnTo>
                <a:close/>
              </a:path>
              <a:path extrusionOk="0" h="936625" w="306069">
                <a:moveTo>
                  <a:pt x="212597" y="28194"/>
                </a:moveTo>
                <a:lnTo>
                  <a:pt x="198119" y="14478"/>
                </a:lnTo>
                <a:lnTo>
                  <a:pt x="198119" y="28194"/>
                </a:lnTo>
                <a:lnTo>
                  <a:pt x="212597" y="28194"/>
                </a:lnTo>
                <a:close/>
              </a:path>
              <a:path extrusionOk="0" h="936625" w="306069">
                <a:moveTo>
                  <a:pt x="226314" y="811530"/>
                </a:moveTo>
                <a:lnTo>
                  <a:pt x="226314" y="797814"/>
                </a:lnTo>
                <a:lnTo>
                  <a:pt x="212597" y="783336"/>
                </a:lnTo>
                <a:lnTo>
                  <a:pt x="212597" y="28194"/>
                </a:lnTo>
                <a:lnTo>
                  <a:pt x="198119" y="28194"/>
                </a:lnTo>
                <a:lnTo>
                  <a:pt x="198120" y="811530"/>
                </a:lnTo>
                <a:lnTo>
                  <a:pt x="226314" y="811530"/>
                </a:lnTo>
                <a:close/>
              </a:path>
              <a:path extrusionOk="0" h="936625" w="306069">
                <a:moveTo>
                  <a:pt x="305562" y="783336"/>
                </a:moveTo>
                <a:lnTo>
                  <a:pt x="212597" y="783336"/>
                </a:lnTo>
                <a:lnTo>
                  <a:pt x="226314" y="797814"/>
                </a:lnTo>
                <a:lnTo>
                  <a:pt x="226314" y="811530"/>
                </a:lnTo>
                <a:lnTo>
                  <a:pt x="238505" y="811530"/>
                </a:lnTo>
                <a:lnTo>
                  <a:pt x="262128" y="787908"/>
                </a:lnTo>
                <a:lnTo>
                  <a:pt x="272034" y="811530"/>
                </a:lnTo>
                <a:lnTo>
                  <a:pt x="272034" y="817031"/>
                </a:lnTo>
                <a:lnTo>
                  <a:pt x="305562" y="783336"/>
                </a:lnTo>
                <a:close/>
              </a:path>
              <a:path extrusionOk="0" h="936625" w="306069">
                <a:moveTo>
                  <a:pt x="272034" y="811530"/>
                </a:moveTo>
                <a:lnTo>
                  <a:pt x="262128" y="787908"/>
                </a:lnTo>
                <a:lnTo>
                  <a:pt x="238505" y="811530"/>
                </a:lnTo>
                <a:lnTo>
                  <a:pt x="272034" y="811530"/>
                </a:lnTo>
                <a:close/>
              </a:path>
            </a:pathLst>
          </a:custGeom>
          <a:solidFill>
            <a:srgbClr val="385D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UFDS – UnionSet Operation (1)</a:t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591566" y="1772843"/>
            <a:ext cx="8706485" cy="2363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31750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two items A and B are currently belong to different  disjoint sets, we can </a:t>
            </a:r>
            <a:r>
              <a:rPr b="1" i="0" lang="en-US" sz="3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union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 by setting the  representative item of </a:t>
            </a:r>
            <a:r>
              <a:rPr b="0" i="1" lang="en-US" sz="3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one with higher* tree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be the new representative item of the combined set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5285" lvl="0" marL="38798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unionSet(5, 8)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1046988" y="4424172"/>
            <a:ext cx="8026907" cy="12893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723137" y="5941314"/>
            <a:ext cx="8612123" cy="13510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6771893" y="5391150"/>
            <a:ext cx="317500" cy="792480"/>
          </a:xfrm>
          <a:custGeom>
            <a:rect b="b" l="l" r="r" t="t"/>
            <a:pathLst>
              <a:path extrusionOk="0" h="792479" w="317500">
                <a:moveTo>
                  <a:pt x="316992" y="633984"/>
                </a:moveTo>
                <a:lnTo>
                  <a:pt x="237744" y="633984"/>
                </a:lnTo>
                <a:lnTo>
                  <a:pt x="237743" y="0"/>
                </a:lnTo>
                <a:lnTo>
                  <a:pt x="79247" y="0"/>
                </a:lnTo>
                <a:lnTo>
                  <a:pt x="79248" y="633984"/>
                </a:lnTo>
                <a:lnTo>
                  <a:pt x="0" y="633984"/>
                </a:lnTo>
                <a:lnTo>
                  <a:pt x="158496" y="792480"/>
                </a:lnTo>
                <a:lnTo>
                  <a:pt x="316992" y="633984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6738366" y="5377434"/>
            <a:ext cx="384175" cy="826135"/>
          </a:xfrm>
          <a:custGeom>
            <a:rect b="b" l="l" r="r" t="t"/>
            <a:pathLst>
              <a:path extrusionOk="0" h="826135" w="384175">
                <a:moveTo>
                  <a:pt x="112776" y="633984"/>
                </a:moveTo>
                <a:lnTo>
                  <a:pt x="0" y="633984"/>
                </a:lnTo>
                <a:lnTo>
                  <a:pt x="33528" y="667512"/>
                </a:lnTo>
                <a:lnTo>
                  <a:pt x="33528" y="661416"/>
                </a:lnTo>
                <a:lnTo>
                  <a:pt x="43434" y="637794"/>
                </a:lnTo>
                <a:lnTo>
                  <a:pt x="67056" y="661416"/>
                </a:lnTo>
                <a:lnTo>
                  <a:pt x="99060" y="661416"/>
                </a:lnTo>
                <a:lnTo>
                  <a:pt x="99060" y="647700"/>
                </a:lnTo>
                <a:lnTo>
                  <a:pt x="112776" y="633984"/>
                </a:lnTo>
                <a:close/>
              </a:path>
              <a:path extrusionOk="0" h="826135" w="384175">
                <a:moveTo>
                  <a:pt x="67056" y="661416"/>
                </a:moveTo>
                <a:lnTo>
                  <a:pt x="43434" y="637794"/>
                </a:lnTo>
                <a:lnTo>
                  <a:pt x="33528" y="661416"/>
                </a:lnTo>
                <a:lnTo>
                  <a:pt x="67056" y="661416"/>
                </a:lnTo>
                <a:close/>
              </a:path>
              <a:path extrusionOk="0" h="826135" w="384175">
                <a:moveTo>
                  <a:pt x="192024" y="786384"/>
                </a:moveTo>
                <a:lnTo>
                  <a:pt x="67056" y="661416"/>
                </a:lnTo>
                <a:lnTo>
                  <a:pt x="33528" y="661416"/>
                </a:lnTo>
                <a:lnTo>
                  <a:pt x="33528" y="667512"/>
                </a:lnTo>
                <a:lnTo>
                  <a:pt x="182118" y="816102"/>
                </a:lnTo>
                <a:lnTo>
                  <a:pt x="182118" y="796290"/>
                </a:lnTo>
                <a:lnTo>
                  <a:pt x="192024" y="786384"/>
                </a:lnTo>
                <a:close/>
              </a:path>
              <a:path extrusionOk="0" h="826135" w="384175">
                <a:moveTo>
                  <a:pt x="285750" y="633984"/>
                </a:moveTo>
                <a:lnTo>
                  <a:pt x="285749" y="0"/>
                </a:lnTo>
                <a:lnTo>
                  <a:pt x="99059" y="0"/>
                </a:lnTo>
                <a:lnTo>
                  <a:pt x="99060" y="633984"/>
                </a:lnTo>
                <a:lnTo>
                  <a:pt x="112776" y="633984"/>
                </a:lnTo>
                <a:lnTo>
                  <a:pt x="112775" y="28194"/>
                </a:lnTo>
                <a:lnTo>
                  <a:pt x="127253" y="13716"/>
                </a:lnTo>
                <a:lnTo>
                  <a:pt x="127253" y="28194"/>
                </a:lnTo>
                <a:lnTo>
                  <a:pt x="257555" y="28194"/>
                </a:lnTo>
                <a:lnTo>
                  <a:pt x="257555" y="13716"/>
                </a:lnTo>
                <a:lnTo>
                  <a:pt x="271271" y="28194"/>
                </a:lnTo>
                <a:lnTo>
                  <a:pt x="271272" y="633984"/>
                </a:lnTo>
                <a:lnTo>
                  <a:pt x="285750" y="633984"/>
                </a:lnTo>
                <a:close/>
              </a:path>
              <a:path extrusionOk="0" h="826135" w="384175">
                <a:moveTo>
                  <a:pt x="127254" y="661416"/>
                </a:moveTo>
                <a:lnTo>
                  <a:pt x="127253" y="28194"/>
                </a:lnTo>
                <a:lnTo>
                  <a:pt x="112775" y="28194"/>
                </a:lnTo>
                <a:lnTo>
                  <a:pt x="112776" y="633984"/>
                </a:lnTo>
                <a:lnTo>
                  <a:pt x="99060" y="647700"/>
                </a:lnTo>
                <a:lnTo>
                  <a:pt x="99060" y="661416"/>
                </a:lnTo>
                <a:lnTo>
                  <a:pt x="127254" y="661416"/>
                </a:lnTo>
                <a:close/>
              </a:path>
              <a:path extrusionOk="0" h="826135" w="384175">
                <a:moveTo>
                  <a:pt x="127253" y="28194"/>
                </a:moveTo>
                <a:lnTo>
                  <a:pt x="127253" y="13716"/>
                </a:lnTo>
                <a:lnTo>
                  <a:pt x="112775" y="28194"/>
                </a:lnTo>
                <a:lnTo>
                  <a:pt x="127253" y="28194"/>
                </a:lnTo>
                <a:close/>
              </a:path>
              <a:path extrusionOk="0" h="826135" w="384175">
                <a:moveTo>
                  <a:pt x="201930" y="796290"/>
                </a:moveTo>
                <a:lnTo>
                  <a:pt x="192024" y="786384"/>
                </a:lnTo>
                <a:lnTo>
                  <a:pt x="182118" y="796290"/>
                </a:lnTo>
                <a:lnTo>
                  <a:pt x="201930" y="796290"/>
                </a:lnTo>
                <a:close/>
              </a:path>
              <a:path extrusionOk="0" h="826135" w="384175">
                <a:moveTo>
                  <a:pt x="201930" y="816102"/>
                </a:moveTo>
                <a:lnTo>
                  <a:pt x="201930" y="796290"/>
                </a:lnTo>
                <a:lnTo>
                  <a:pt x="182118" y="796290"/>
                </a:lnTo>
                <a:lnTo>
                  <a:pt x="182118" y="816102"/>
                </a:lnTo>
                <a:lnTo>
                  <a:pt x="192024" y="826008"/>
                </a:lnTo>
                <a:lnTo>
                  <a:pt x="201930" y="816102"/>
                </a:lnTo>
                <a:close/>
              </a:path>
              <a:path extrusionOk="0" h="826135" w="384175">
                <a:moveTo>
                  <a:pt x="350520" y="667512"/>
                </a:moveTo>
                <a:lnTo>
                  <a:pt x="350520" y="661416"/>
                </a:lnTo>
                <a:lnTo>
                  <a:pt x="316992" y="661416"/>
                </a:lnTo>
                <a:lnTo>
                  <a:pt x="192024" y="786384"/>
                </a:lnTo>
                <a:lnTo>
                  <a:pt x="201930" y="796290"/>
                </a:lnTo>
                <a:lnTo>
                  <a:pt x="201930" y="816102"/>
                </a:lnTo>
                <a:lnTo>
                  <a:pt x="350520" y="667512"/>
                </a:lnTo>
                <a:close/>
              </a:path>
              <a:path extrusionOk="0" h="826135" w="384175">
                <a:moveTo>
                  <a:pt x="271271" y="28194"/>
                </a:moveTo>
                <a:lnTo>
                  <a:pt x="257555" y="13716"/>
                </a:lnTo>
                <a:lnTo>
                  <a:pt x="257555" y="28194"/>
                </a:lnTo>
                <a:lnTo>
                  <a:pt x="271271" y="28194"/>
                </a:lnTo>
                <a:close/>
              </a:path>
              <a:path extrusionOk="0" h="826135" w="384175">
                <a:moveTo>
                  <a:pt x="285750" y="661416"/>
                </a:moveTo>
                <a:lnTo>
                  <a:pt x="285750" y="647700"/>
                </a:lnTo>
                <a:lnTo>
                  <a:pt x="271272" y="633984"/>
                </a:lnTo>
                <a:lnTo>
                  <a:pt x="271271" y="28194"/>
                </a:lnTo>
                <a:lnTo>
                  <a:pt x="257555" y="28194"/>
                </a:lnTo>
                <a:lnTo>
                  <a:pt x="257556" y="661416"/>
                </a:lnTo>
                <a:lnTo>
                  <a:pt x="285750" y="661416"/>
                </a:lnTo>
                <a:close/>
              </a:path>
              <a:path extrusionOk="0" h="826135" w="384175">
                <a:moveTo>
                  <a:pt x="384048" y="633984"/>
                </a:moveTo>
                <a:lnTo>
                  <a:pt x="271272" y="633984"/>
                </a:lnTo>
                <a:lnTo>
                  <a:pt x="285750" y="647700"/>
                </a:lnTo>
                <a:lnTo>
                  <a:pt x="285750" y="661416"/>
                </a:lnTo>
                <a:lnTo>
                  <a:pt x="316992" y="661416"/>
                </a:lnTo>
                <a:lnTo>
                  <a:pt x="340614" y="637794"/>
                </a:lnTo>
                <a:lnTo>
                  <a:pt x="350520" y="661416"/>
                </a:lnTo>
                <a:lnTo>
                  <a:pt x="350520" y="667512"/>
                </a:lnTo>
                <a:lnTo>
                  <a:pt x="384048" y="633984"/>
                </a:lnTo>
                <a:close/>
              </a:path>
              <a:path extrusionOk="0" h="826135" w="384175">
                <a:moveTo>
                  <a:pt x="350520" y="661416"/>
                </a:moveTo>
                <a:lnTo>
                  <a:pt x="340614" y="637794"/>
                </a:lnTo>
                <a:lnTo>
                  <a:pt x="316992" y="661416"/>
                </a:lnTo>
                <a:lnTo>
                  <a:pt x="350520" y="661416"/>
                </a:lnTo>
                <a:close/>
              </a:path>
            </a:pathLst>
          </a:custGeom>
          <a:solidFill>
            <a:srgbClr val="385D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930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UFDS – UnionSet Operation (2)</a:t>
            </a:r>
            <a:endParaRPr/>
          </a:p>
        </p:txBody>
      </p:sp>
      <p:sp>
        <p:nvSpPr>
          <p:cNvPr id="190" name="Google Shape;190;p31"/>
          <p:cNvSpPr txBox="1"/>
          <p:nvPr/>
        </p:nvSpPr>
        <p:spPr>
          <a:xfrm>
            <a:off x="590804" y="1776729"/>
            <a:ext cx="6871334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called the </a:t>
            </a:r>
            <a:r>
              <a:rPr b="0" i="1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“Union‐by‐Rank” </a:t>
            </a:r>
            <a:r>
              <a:rPr b="1" i="1" lang="en-US" sz="3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heuristic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590804" y="2330703"/>
            <a:ext cx="8703310" cy="449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5285" lvl="0" marL="3879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helps to make the resulting combined tree shorter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15619" marR="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Convince yourself that doing the opposite action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2994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make the resulting tree taller (we do not want this)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1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both trees are equally tall, this heuristic is not used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1000"/>
              </a:lnSpc>
              <a:spcBef>
                <a:spcPts val="2475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another array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rank[i]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store the </a:t>
            </a:r>
            <a:r>
              <a:rPr b="0" i="0" lang="en-US" sz="3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 bound 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height of (sub)tree rooted at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5285" lvl="0" marL="387985" marR="132080" rtl="0" algn="l">
              <a:lnSpc>
                <a:spcPct val="101499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just an upper bound as path compressions can make  (sub)trees shorter than its upper bound and we do not want  to waste effort maintaining the correctness of 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rank[i]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940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Constructor, e.g. UnionFind(5)</a:t>
            </a:r>
            <a:endParaRPr/>
          </a:p>
        </p:txBody>
      </p:sp>
      <p:sp>
        <p:nvSpPr>
          <p:cNvPr id="197" name="Google Shape;197;p32"/>
          <p:cNvSpPr txBox="1"/>
          <p:nvPr/>
        </p:nvSpPr>
        <p:spPr>
          <a:xfrm>
            <a:off x="481837" y="1803653"/>
            <a:ext cx="5128895" cy="3344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UnionFind { </a:t>
            </a: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OOP style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24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private Vector&lt;Integer&gt; p, rank;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12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UnionFind(int N)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2775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 = new Vector&lt;Integer&gt;(N);  rank = new Vector&lt;Integer&gt;(N);  for (int i = 0; i &lt; N; i++)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313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p.add(i);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313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rank.add(0);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277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24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782081" y="5424678"/>
            <a:ext cx="482854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... other methods in the next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5735265" y="5424678"/>
            <a:ext cx="152654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few slides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481863" y="5726429"/>
            <a:ext cx="17653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672845" y="6743700"/>
            <a:ext cx="8712707" cy="8686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unionSet(0, 1) then unionSet(2, 3)</a:t>
            </a:r>
            <a:endParaRPr/>
          </a:p>
        </p:txBody>
      </p:sp>
      <p:sp>
        <p:nvSpPr>
          <p:cNvPr id="207" name="Google Shape;207;p33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j)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0355" lvl="0" marL="312420" marR="5715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unionSet(int i,  if (!isSameSet(i, j))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277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 = findSet(i), y =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277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rank is used to keep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findSet(j);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the tree short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0355" lvl="0" marL="312420" marR="1656714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(rank.get(x) &gt; rank.get(y))  p.set(y, x);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24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p.set(x, y);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24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 (rank.get(x) == rank.get(y)) </a:t>
            </a: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rank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increases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rank.set(y, rank.get(y)+1); </a:t>
            </a: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only if both trees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01498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initially have the same rank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2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1200911" y="5226558"/>
            <a:ext cx="7677150" cy="11186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1524761" y="6415277"/>
            <a:ext cx="6883907" cy="106832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2970276" y="5946647"/>
            <a:ext cx="317500" cy="792480"/>
          </a:xfrm>
          <a:custGeom>
            <a:rect b="b" l="l" r="r" t="t"/>
            <a:pathLst>
              <a:path extrusionOk="0" h="792479" w="317500">
                <a:moveTo>
                  <a:pt x="316992" y="633984"/>
                </a:moveTo>
                <a:lnTo>
                  <a:pt x="237744" y="633984"/>
                </a:lnTo>
                <a:lnTo>
                  <a:pt x="237743" y="0"/>
                </a:lnTo>
                <a:lnTo>
                  <a:pt x="79247" y="0"/>
                </a:lnTo>
                <a:lnTo>
                  <a:pt x="79248" y="633984"/>
                </a:lnTo>
                <a:lnTo>
                  <a:pt x="0" y="633984"/>
                </a:lnTo>
                <a:lnTo>
                  <a:pt x="158496" y="792480"/>
                </a:lnTo>
                <a:lnTo>
                  <a:pt x="316992" y="633984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2936748" y="5932932"/>
            <a:ext cx="384175" cy="826135"/>
          </a:xfrm>
          <a:custGeom>
            <a:rect b="b" l="l" r="r" t="t"/>
            <a:pathLst>
              <a:path extrusionOk="0" h="826134" w="384175">
                <a:moveTo>
                  <a:pt x="112776" y="633222"/>
                </a:moveTo>
                <a:lnTo>
                  <a:pt x="0" y="633222"/>
                </a:lnTo>
                <a:lnTo>
                  <a:pt x="33528" y="666883"/>
                </a:lnTo>
                <a:lnTo>
                  <a:pt x="33528" y="661416"/>
                </a:lnTo>
                <a:lnTo>
                  <a:pt x="43434" y="637794"/>
                </a:lnTo>
                <a:lnTo>
                  <a:pt x="67055" y="661416"/>
                </a:lnTo>
                <a:lnTo>
                  <a:pt x="98297" y="661416"/>
                </a:lnTo>
                <a:lnTo>
                  <a:pt x="98298" y="647700"/>
                </a:lnTo>
                <a:lnTo>
                  <a:pt x="112776" y="633222"/>
                </a:lnTo>
                <a:close/>
              </a:path>
              <a:path extrusionOk="0" h="826134" w="384175">
                <a:moveTo>
                  <a:pt x="67055" y="661416"/>
                </a:moveTo>
                <a:lnTo>
                  <a:pt x="43434" y="637794"/>
                </a:lnTo>
                <a:lnTo>
                  <a:pt x="33528" y="661416"/>
                </a:lnTo>
                <a:lnTo>
                  <a:pt x="67055" y="661416"/>
                </a:lnTo>
                <a:close/>
              </a:path>
              <a:path extrusionOk="0" h="826134" w="384175">
                <a:moveTo>
                  <a:pt x="192024" y="786384"/>
                </a:moveTo>
                <a:lnTo>
                  <a:pt x="67055" y="661416"/>
                </a:lnTo>
                <a:lnTo>
                  <a:pt x="33528" y="661416"/>
                </a:lnTo>
                <a:lnTo>
                  <a:pt x="33528" y="666883"/>
                </a:lnTo>
                <a:lnTo>
                  <a:pt x="182118" y="816062"/>
                </a:lnTo>
                <a:lnTo>
                  <a:pt x="182118" y="796290"/>
                </a:lnTo>
                <a:lnTo>
                  <a:pt x="192024" y="786384"/>
                </a:lnTo>
                <a:close/>
              </a:path>
              <a:path extrusionOk="0" h="826134" w="384175">
                <a:moveTo>
                  <a:pt x="284988" y="633222"/>
                </a:moveTo>
                <a:lnTo>
                  <a:pt x="284988" y="0"/>
                </a:lnTo>
                <a:lnTo>
                  <a:pt x="98297" y="0"/>
                </a:lnTo>
                <a:lnTo>
                  <a:pt x="98297" y="633222"/>
                </a:lnTo>
                <a:lnTo>
                  <a:pt x="112776" y="633222"/>
                </a:lnTo>
                <a:lnTo>
                  <a:pt x="112775" y="28194"/>
                </a:lnTo>
                <a:lnTo>
                  <a:pt x="126491" y="13716"/>
                </a:lnTo>
                <a:lnTo>
                  <a:pt x="126491" y="28194"/>
                </a:lnTo>
                <a:lnTo>
                  <a:pt x="256793" y="28194"/>
                </a:lnTo>
                <a:lnTo>
                  <a:pt x="256793" y="13716"/>
                </a:lnTo>
                <a:lnTo>
                  <a:pt x="271271" y="28194"/>
                </a:lnTo>
                <a:lnTo>
                  <a:pt x="271272" y="633222"/>
                </a:lnTo>
                <a:lnTo>
                  <a:pt x="284988" y="633222"/>
                </a:lnTo>
                <a:close/>
              </a:path>
              <a:path extrusionOk="0" h="826134" w="384175">
                <a:moveTo>
                  <a:pt x="126492" y="661416"/>
                </a:moveTo>
                <a:lnTo>
                  <a:pt x="126491" y="28194"/>
                </a:lnTo>
                <a:lnTo>
                  <a:pt x="112775" y="28194"/>
                </a:lnTo>
                <a:lnTo>
                  <a:pt x="112776" y="633222"/>
                </a:lnTo>
                <a:lnTo>
                  <a:pt x="98298" y="647700"/>
                </a:lnTo>
                <a:lnTo>
                  <a:pt x="98297" y="661416"/>
                </a:lnTo>
                <a:lnTo>
                  <a:pt x="126492" y="661416"/>
                </a:lnTo>
                <a:close/>
              </a:path>
              <a:path extrusionOk="0" h="826134" w="384175">
                <a:moveTo>
                  <a:pt x="126491" y="28194"/>
                </a:moveTo>
                <a:lnTo>
                  <a:pt x="126491" y="13716"/>
                </a:lnTo>
                <a:lnTo>
                  <a:pt x="112775" y="28194"/>
                </a:lnTo>
                <a:lnTo>
                  <a:pt x="126491" y="28194"/>
                </a:lnTo>
                <a:close/>
              </a:path>
              <a:path extrusionOk="0" h="826134" w="384175">
                <a:moveTo>
                  <a:pt x="201930" y="796290"/>
                </a:moveTo>
                <a:lnTo>
                  <a:pt x="192024" y="786384"/>
                </a:lnTo>
                <a:lnTo>
                  <a:pt x="182118" y="796290"/>
                </a:lnTo>
                <a:lnTo>
                  <a:pt x="201930" y="796290"/>
                </a:lnTo>
                <a:close/>
              </a:path>
              <a:path extrusionOk="0" h="826134" w="384175">
                <a:moveTo>
                  <a:pt x="201930" y="816062"/>
                </a:moveTo>
                <a:lnTo>
                  <a:pt x="201930" y="796290"/>
                </a:lnTo>
                <a:lnTo>
                  <a:pt x="182118" y="796290"/>
                </a:lnTo>
                <a:lnTo>
                  <a:pt x="182118" y="816062"/>
                </a:lnTo>
                <a:lnTo>
                  <a:pt x="192024" y="826008"/>
                </a:lnTo>
                <a:lnTo>
                  <a:pt x="201930" y="816062"/>
                </a:lnTo>
                <a:close/>
              </a:path>
              <a:path extrusionOk="0" h="826134" w="384175">
                <a:moveTo>
                  <a:pt x="350520" y="666883"/>
                </a:moveTo>
                <a:lnTo>
                  <a:pt x="350520" y="661416"/>
                </a:lnTo>
                <a:lnTo>
                  <a:pt x="316992" y="661416"/>
                </a:lnTo>
                <a:lnTo>
                  <a:pt x="192024" y="786384"/>
                </a:lnTo>
                <a:lnTo>
                  <a:pt x="201930" y="796290"/>
                </a:lnTo>
                <a:lnTo>
                  <a:pt x="201930" y="816062"/>
                </a:lnTo>
                <a:lnTo>
                  <a:pt x="350520" y="666883"/>
                </a:lnTo>
                <a:close/>
              </a:path>
              <a:path extrusionOk="0" h="826134" w="384175">
                <a:moveTo>
                  <a:pt x="271271" y="28194"/>
                </a:moveTo>
                <a:lnTo>
                  <a:pt x="256793" y="13716"/>
                </a:lnTo>
                <a:lnTo>
                  <a:pt x="256793" y="28194"/>
                </a:lnTo>
                <a:lnTo>
                  <a:pt x="271271" y="28194"/>
                </a:lnTo>
                <a:close/>
              </a:path>
              <a:path extrusionOk="0" h="826134" w="384175">
                <a:moveTo>
                  <a:pt x="284988" y="661416"/>
                </a:moveTo>
                <a:lnTo>
                  <a:pt x="284988" y="647700"/>
                </a:lnTo>
                <a:lnTo>
                  <a:pt x="271272" y="633222"/>
                </a:lnTo>
                <a:lnTo>
                  <a:pt x="271271" y="28194"/>
                </a:lnTo>
                <a:lnTo>
                  <a:pt x="256793" y="28194"/>
                </a:lnTo>
                <a:lnTo>
                  <a:pt x="256794" y="661416"/>
                </a:lnTo>
                <a:lnTo>
                  <a:pt x="284988" y="661416"/>
                </a:lnTo>
                <a:close/>
              </a:path>
              <a:path extrusionOk="0" h="826134" w="384175">
                <a:moveTo>
                  <a:pt x="384048" y="633222"/>
                </a:moveTo>
                <a:lnTo>
                  <a:pt x="271272" y="633222"/>
                </a:lnTo>
                <a:lnTo>
                  <a:pt x="284988" y="647700"/>
                </a:lnTo>
                <a:lnTo>
                  <a:pt x="284988" y="661416"/>
                </a:lnTo>
                <a:lnTo>
                  <a:pt x="316991" y="661416"/>
                </a:lnTo>
                <a:lnTo>
                  <a:pt x="340614" y="637794"/>
                </a:lnTo>
                <a:lnTo>
                  <a:pt x="350520" y="661416"/>
                </a:lnTo>
                <a:lnTo>
                  <a:pt x="350520" y="666883"/>
                </a:lnTo>
                <a:lnTo>
                  <a:pt x="384048" y="633222"/>
                </a:lnTo>
                <a:close/>
              </a:path>
              <a:path extrusionOk="0" h="826134" w="384175">
                <a:moveTo>
                  <a:pt x="350520" y="661416"/>
                </a:moveTo>
                <a:lnTo>
                  <a:pt x="340614" y="637794"/>
                </a:lnTo>
                <a:lnTo>
                  <a:pt x="316992" y="661416"/>
                </a:lnTo>
                <a:lnTo>
                  <a:pt x="350520" y="661416"/>
                </a:lnTo>
                <a:close/>
              </a:path>
            </a:pathLst>
          </a:custGeom>
          <a:solidFill>
            <a:srgbClr val="385D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4904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unionSet(4, 3)</a:t>
            </a:r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j)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0355" lvl="0" marL="312420" marR="5715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unionSet(int i,  if (!isSameSet(i, j))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277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 = findSet(i), y =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277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rank is used to keep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findSet(j);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the tree short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0355" lvl="0" marL="312420" marR="1656714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(rank.get(x) &gt; rank.get(y))  </a:t>
            </a:r>
            <a:r>
              <a:rPr b="0" i="0" lang="en-US" sz="19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p.set(y, x);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24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p.set(x, y);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24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(rank.get(x) == rank.get(y)) </a:t>
            </a: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rank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increases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rank.set(y, rank.get(y)+1); </a:t>
            </a: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only if both trees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01498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initially have the same rank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2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1799082" y="6423659"/>
            <a:ext cx="6460235" cy="111023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3298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isSameSet(0, 4)</a:t>
            </a:r>
            <a:endParaRPr/>
          </a:p>
        </p:txBody>
      </p:sp>
      <p:sp>
        <p:nvSpPr>
          <p:cNvPr id="238" name="Google Shape;238;p35"/>
          <p:cNvSpPr txBox="1"/>
          <p:nvPr/>
        </p:nvSpPr>
        <p:spPr>
          <a:xfrm>
            <a:off x="1444244" y="5437123"/>
            <a:ext cx="7431405" cy="69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45134" lvl="0" marL="4572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the representative items of the sets that contains item 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 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different, we say that 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the same set!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481837" y="1848726"/>
            <a:ext cx="6030595" cy="935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0355" lvl="0" marL="31242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Boolean isSameSet(int i, int j) {  return findSet(i) == findSet(j);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1853183" y="6469379"/>
            <a:ext cx="6352032" cy="10645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4904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unionSet(0, 3)</a:t>
            </a:r>
            <a:endParaRPr/>
          </a:p>
        </p:txBody>
      </p:sp>
      <p:sp>
        <p:nvSpPr>
          <p:cNvPr id="246" name="Google Shape;246;p36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j)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0355" lvl="0" marL="312420" marR="5715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unionSet(int i,  if (!isSameSet(i, j))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277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 = findSet(i), y =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277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rank is used to keep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findSet(j);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the tree short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0355" lvl="0" marL="312420" marR="1656714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(rank.get(x) &gt; rank.get(y))  p.set(y, x);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24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p.set(x, y);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24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if (rank.get(x) == rank.get(y)) </a:t>
            </a: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rank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0" name="Google Shape;250;p36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increases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rank.set(y, rank.get(y)+1); </a:t>
            </a: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only if both trees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01498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initially have the same rank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24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1620774" y="5828538"/>
            <a:ext cx="6816852" cy="17053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02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findSet(0)</a:t>
            </a:r>
            <a:endParaRPr/>
          </a:p>
        </p:txBody>
      </p:sp>
      <p:sp>
        <p:nvSpPr>
          <p:cNvPr id="260" name="Google Shape;260;p37"/>
          <p:cNvSpPr txBox="1"/>
          <p:nvPr/>
        </p:nvSpPr>
        <p:spPr>
          <a:xfrm>
            <a:off x="481837" y="1827390"/>
            <a:ext cx="4828540" cy="2444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0355" lvl="0" marL="312420" marR="30480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 findSet(int i) {  if (p.get(i) == i) return i;  else {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2775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ret = findSet(p.get(i));  p.set(i, ret);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1277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ret;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1242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9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5578602" y="1504950"/>
            <a:ext cx="4288155" cy="2380615"/>
          </a:xfrm>
          <a:custGeom>
            <a:rect b="b" l="l" r="r" t="t"/>
            <a:pathLst>
              <a:path extrusionOk="0" h="2380615" w="4288155">
                <a:moveTo>
                  <a:pt x="4287774" y="2378202"/>
                </a:moveTo>
                <a:lnTo>
                  <a:pt x="4287774" y="2285"/>
                </a:lnTo>
                <a:lnTo>
                  <a:pt x="4285488" y="0"/>
                </a:lnTo>
                <a:lnTo>
                  <a:pt x="2285" y="0"/>
                </a:lnTo>
                <a:lnTo>
                  <a:pt x="0" y="2286"/>
                </a:lnTo>
                <a:lnTo>
                  <a:pt x="0" y="2378202"/>
                </a:lnTo>
                <a:lnTo>
                  <a:pt x="2286" y="2380488"/>
                </a:lnTo>
                <a:lnTo>
                  <a:pt x="5334" y="2380488"/>
                </a:lnTo>
                <a:lnTo>
                  <a:pt x="5334" y="10668"/>
                </a:lnTo>
                <a:lnTo>
                  <a:pt x="10668" y="5334"/>
                </a:lnTo>
                <a:lnTo>
                  <a:pt x="10667" y="10668"/>
                </a:lnTo>
                <a:lnTo>
                  <a:pt x="4277106" y="10667"/>
                </a:lnTo>
                <a:lnTo>
                  <a:pt x="4277106" y="5333"/>
                </a:lnTo>
                <a:lnTo>
                  <a:pt x="4282440" y="10667"/>
                </a:lnTo>
                <a:lnTo>
                  <a:pt x="4282440" y="2380488"/>
                </a:lnTo>
                <a:lnTo>
                  <a:pt x="4285488" y="2380488"/>
                </a:lnTo>
                <a:lnTo>
                  <a:pt x="4287774" y="2378202"/>
                </a:lnTo>
                <a:close/>
              </a:path>
              <a:path extrusionOk="0" h="2380615" w="4288155">
                <a:moveTo>
                  <a:pt x="10667" y="10668"/>
                </a:moveTo>
                <a:lnTo>
                  <a:pt x="10668" y="5334"/>
                </a:lnTo>
                <a:lnTo>
                  <a:pt x="5334" y="10668"/>
                </a:lnTo>
                <a:lnTo>
                  <a:pt x="10667" y="10668"/>
                </a:lnTo>
                <a:close/>
              </a:path>
              <a:path extrusionOk="0" h="2380615" w="4288155">
                <a:moveTo>
                  <a:pt x="10667" y="2369820"/>
                </a:moveTo>
                <a:lnTo>
                  <a:pt x="10667" y="10668"/>
                </a:lnTo>
                <a:lnTo>
                  <a:pt x="5334" y="10668"/>
                </a:lnTo>
                <a:lnTo>
                  <a:pt x="5334" y="2369820"/>
                </a:lnTo>
                <a:lnTo>
                  <a:pt x="10667" y="2369820"/>
                </a:lnTo>
                <a:close/>
              </a:path>
              <a:path extrusionOk="0" h="2380615" w="4288155">
                <a:moveTo>
                  <a:pt x="4282440" y="2369820"/>
                </a:moveTo>
                <a:lnTo>
                  <a:pt x="5334" y="2369820"/>
                </a:lnTo>
                <a:lnTo>
                  <a:pt x="10668" y="2375154"/>
                </a:lnTo>
                <a:lnTo>
                  <a:pt x="10667" y="2380488"/>
                </a:lnTo>
                <a:lnTo>
                  <a:pt x="4277106" y="2380488"/>
                </a:lnTo>
                <a:lnTo>
                  <a:pt x="4277106" y="2375154"/>
                </a:lnTo>
                <a:lnTo>
                  <a:pt x="4282440" y="2369820"/>
                </a:lnTo>
                <a:close/>
              </a:path>
              <a:path extrusionOk="0" h="2380615" w="4288155">
                <a:moveTo>
                  <a:pt x="10667" y="2380488"/>
                </a:moveTo>
                <a:lnTo>
                  <a:pt x="10668" y="2375154"/>
                </a:lnTo>
                <a:lnTo>
                  <a:pt x="5334" y="2369820"/>
                </a:lnTo>
                <a:lnTo>
                  <a:pt x="5334" y="2380488"/>
                </a:lnTo>
                <a:lnTo>
                  <a:pt x="10667" y="2380488"/>
                </a:lnTo>
                <a:close/>
              </a:path>
              <a:path extrusionOk="0" h="2380615" w="4288155">
                <a:moveTo>
                  <a:pt x="4282440" y="10667"/>
                </a:moveTo>
                <a:lnTo>
                  <a:pt x="4277106" y="5333"/>
                </a:lnTo>
                <a:lnTo>
                  <a:pt x="4277106" y="10667"/>
                </a:lnTo>
                <a:lnTo>
                  <a:pt x="4282440" y="10667"/>
                </a:lnTo>
                <a:close/>
              </a:path>
              <a:path extrusionOk="0" h="2380615" w="4288155">
                <a:moveTo>
                  <a:pt x="4282440" y="2369820"/>
                </a:moveTo>
                <a:lnTo>
                  <a:pt x="4282440" y="10667"/>
                </a:lnTo>
                <a:lnTo>
                  <a:pt x="4277106" y="10667"/>
                </a:lnTo>
                <a:lnTo>
                  <a:pt x="4277106" y="2369820"/>
                </a:lnTo>
                <a:lnTo>
                  <a:pt x="4282440" y="2369820"/>
                </a:lnTo>
                <a:close/>
              </a:path>
              <a:path extrusionOk="0" h="2380615" w="4288155">
                <a:moveTo>
                  <a:pt x="4282440" y="2380488"/>
                </a:moveTo>
                <a:lnTo>
                  <a:pt x="4282440" y="2369820"/>
                </a:lnTo>
                <a:lnTo>
                  <a:pt x="4277106" y="2375154"/>
                </a:lnTo>
                <a:lnTo>
                  <a:pt x="4277106" y="2380488"/>
                </a:lnTo>
                <a:lnTo>
                  <a:pt x="4282440" y="2380488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5722111" y="1542541"/>
            <a:ext cx="4002404" cy="2266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08940" lvl="0" marL="79375" marR="723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Note, I have to first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 new value of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p[i]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returning  the new value, because method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9050" marR="1143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set()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 Vector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the  element </a:t>
            </a:r>
            <a:r>
              <a:rPr b="0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previously at the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specified  position, i.e. I </a:t>
            </a:r>
            <a:r>
              <a:rPr b="0" i="0" lang="en-US" sz="2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cannot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use: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67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p.set(i, findSet(p.get(i));</a:t>
            </a:r>
            <a:endParaRPr b="0" i="0" sz="15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p37"/>
          <p:cNvSpPr/>
          <p:nvPr/>
        </p:nvSpPr>
        <p:spPr>
          <a:xfrm>
            <a:off x="1678685" y="4266438"/>
            <a:ext cx="6701028" cy="16840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7"/>
          <p:cNvSpPr/>
          <p:nvPr/>
        </p:nvSpPr>
        <p:spPr>
          <a:xfrm>
            <a:off x="1221486" y="6236208"/>
            <a:ext cx="7615428" cy="12976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3603497" y="5769102"/>
            <a:ext cx="238125" cy="650240"/>
          </a:xfrm>
          <a:custGeom>
            <a:rect b="b" l="l" r="r" t="t"/>
            <a:pathLst>
              <a:path extrusionOk="0" h="650239" w="238125">
                <a:moveTo>
                  <a:pt x="237744" y="531113"/>
                </a:moveTo>
                <a:lnTo>
                  <a:pt x="178308" y="531113"/>
                </a:lnTo>
                <a:lnTo>
                  <a:pt x="178307" y="0"/>
                </a:lnTo>
                <a:lnTo>
                  <a:pt x="59435" y="0"/>
                </a:lnTo>
                <a:lnTo>
                  <a:pt x="59436" y="531113"/>
                </a:lnTo>
                <a:lnTo>
                  <a:pt x="0" y="531113"/>
                </a:lnTo>
                <a:lnTo>
                  <a:pt x="118872" y="649985"/>
                </a:lnTo>
                <a:lnTo>
                  <a:pt x="237744" y="531113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3569970" y="5755385"/>
            <a:ext cx="304800" cy="683895"/>
          </a:xfrm>
          <a:custGeom>
            <a:rect b="b" l="l" r="r" t="t"/>
            <a:pathLst>
              <a:path extrusionOk="0" h="683895" w="304800">
                <a:moveTo>
                  <a:pt x="92964" y="530351"/>
                </a:moveTo>
                <a:lnTo>
                  <a:pt x="0" y="530351"/>
                </a:lnTo>
                <a:lnTo>
                  <a:pt x="33528" y="564047"/>
                </a:lnTo>
                <a:lnTo>
                  <a:pt x="33528" y="558545"/>
                </a:lnTo>
                <a:lnTo>
                  <a:pt x="43434" y="534923"/>
                </a:lnTo>
                <a:lnTo>
                  <a:pt x="67055" y="558545"/>
                </a:lnTo>
                <a:lnTo>
                  <a:pt x="79248" y="558545"/>
                </a:lnTo>
                <a:lnTo>
                  <a:pt x="79248" y="544829"/>
                </a:lnTo>
                <a:lnTo>
                  <a:pt x="92964" y="530351"/>
                </a:lnTo>
                <a:close/>
              </a:path>
              <a:path extrusionOk="0" h="683895" w="304800">
                <a:moveTo>
                  <a:pt x="67055" y="558545"/>
                </a:moveTo>
                <a:lnTo>
                  <a:pt x="43434" y="534923"/>
                </a:lnTo>
                <a:lnTo>
                  <a:pt x="33528" y="558545"/>
                </a:lnTo>
                <a:lnTo>
                  <a:pt x="67055" y="558545"/>
                </a:lnTo>
                <a:close/>
              </a:path>
              <a:path extrusionOk="0" h="683895" w="304800">
                <a:moveTo>
                  <a:pt x="152399" y="643890"/>
                </a:moveTo>
                <a:lnTo>
                  <a:pt x="67055" y="558545"/>
                </a:lnTo>
                <a:lnTo>
                  <a:pt x="33528" y="558545"/>
                </a:lnTo>
                <a:lnTo>
                  <a:pt x="33528" y="564047"/>
                </a:lnTo>
                <a:lnTo>
                  <a:pt x="142494" y="673558"/>
                </a:lnTo>
                <a:lnTo>
                  <a:pt x="142494" y="653795"/>
                </a:lnTo>
                <a:lnTo>
                  <a:pt x="152399" y="643890"/>
                </a:lnTo>
                <a:close/>
              </a:path>
              <a:path extrusionOk="0" h="683895" w="304800">
                <a:moveTo>
                  <a:pt x="226314" y="530351"/>
                </a:moveTo>
                <a:lnTo>
                  <a:pt x="226313" y="0"/>
                </a:lnTo>
                <a:lnTo>
                  <a:pt x="79247" y="0"/>
                </a:lnTo>
                <a:lnTo>
                  <a:pt x="79248" y="530351"/>
                </a:lnTo>
                <a:lnTo>
                  <a:pt x="92964" y="530351"/>
                </a:lnTo>
                <a:lnTo>
                  <a:pt x="92963" y="28193"/>
                </a:lnTo>
                <a:lnTo>
                  <a:pt x="107441" y="13715"/>
                </a:lnTo>
                <a:lnTo>
                  <a:pt x="107441" y="28193"/>
                </a:lnTo>
                <a:lnTo>
                  <a:pt x="198119" y="28193"/>
                </a:lnTo>
                <a:lnTo>
                  <a:pt x="198119" y="13715"/>
                </a:lnTo>
                <a:lnTo>
                  <a:pt x="211835" y="28193"/>
                </a:lnTo>
                <a:lnTo>
                  <a:pt x="211836" y="530351"/>
                </a:lnTo>
                <a:lnTo>
                  <a:pt x="226314" y="530351"/>
                </a:lnTo>
                <a:close/>
              </a:path>
              <a:path extrusionOk="0" h="683895" w="304800">
                <a:moveTo>
                  <a:pt x="107442" y="558545"/>
                </a:moveTo>
                <a:lnTo>
                  <a:pt x="107441" y="28193"/>
                </a:lnTo>
                <a:lnTo>
                  <a:pt x="92963" y="28193"/>
                </a:lnTo>
                <a:lnTo>
                  <a:pt x="92964" y="530351"/>
                </a:lnTo>
                <a:lnTo>
                  <a:pt x="79248" y="544829"/>
                </a:lnTo>
                <a:lnTo>
                  <a:pt x="79248" y="558545"/>
                </a:lnTo>
                <a:lnTo>
                  <a:pt x="107442" y="558545"/>
                </a:lnTo>
                <a:close/>
              </a:path>
              <a:path extrusionOk="0" h="683895" w="304800">
                <a:moveTo>
                  <a:pt x="107441" y="28193"/>
                </a:moveTo>
                <a:lnTo>
                  <a:pt x="107441" y="13715"/>
                </a:lnTo>
                <a:lnTo>
                  <a:pt x="92963" y="28193"/>
                </a:lnTo>
                <a:lnTo>
                  <a:pt x="107441" y="28193"/>
                </a:lnTo>
                <a:close/>
              </a:path>
              <a:path extrusionOk="0" h="683895" w="304800">
                <a:moveTo>
                  <a:pt x="162306" y="653795"/>
                </a:moveTo>
                <a:lnTo>
                  <a:pt x="152399" y="643890"/>
                </a:lnTo>
                <a:lnTo>
                  <a:pt x="142494" y="653795"/>
                </a:lnTo>
                <a:lnTo>
                  <a:pt x="162306" y="653795"/>
                </a:lnTo>
                <a:close/>
              </a:path>
              <a:path extrusionOk="0" h="683895" w="304800">
                <a:moveTo>
                  <a:pt x="162306" y="673558"/>
                </a:moveTo>
                <a:lnTo>
                  <a:pt x="162306" y="653795"/>
                </a:lnTo>
                <a:lnTo>
                  <a:pt x="142494" y="653795"/>
                </a:lnTo>
                <a:lnTo>
                  <a:pt x="142494" y="673558"/>
                </a:lnTo>
                <a:lnTo>
                  <a:pt x="152400" y="683513"/>
                </a:lnTo>
                <a:lnTo>
                  <a:pt x="162306" y="673558"/>
                </a:lnTo>
                <a:close/>
              </a:path>
              <a:path extrusionOk="0" h="683895" w="304800">
                <a:moveTo>
                  <a:pt x="271272" y="564047"/>
                </a:moveTo>
                <a:lnTo>
                  <a:pt x="271272" y="558545"/>
                </a:lnTo>
                <a:lnTo>
                  <a:pt x="237744" y="558545"/>
                </a:lnTo>
                <a:lnTo>
                  <a:pt x="152399" y="643890"/>
                </a:lnTo>
                <a:lnTo>
                  <a:pt x="162306" y="653795"/>
                </a:lnTo>
                <a:lnTo>
                  <a:pt x="162306" y="673558"/>
                </a:lnTo>
                <a:lnTo>
                  <a:pt x="271272" y="564047"/>
                </a:lnTo>
                <a:close/>
              </a:path>
              <a:path extrusionOk="0" h="683895" w="304800">
                <a:moveTo>
                  <a:pt x="211835" y="28193"/>
                </a:moveTo>
                <a:lnTo>
                  <a:pt x="198119" y="13715"/>
                </a:lnTo>
                <a:lnTo>
                  <a:pt x="198119" y="28193"/>
                </a:lnTo>
                <a:lnTo>
                  <a:pt x="211835" y="28193"/>
                </a:lnTo>
                <a:close/>
              </a:path>
              <a:path extrusionOk="0" h="683895" w="304800">
                <a:moveTo>
                  <a:pt x="226314" y="558545"/>
                </a:moveTo>
                <a:lnTo>
                  <a:pt x="226314" y="544829"/>
                </a:lnTo>
                <a:lnTo>
                  <a:pt x="211836" y="530351"/>
                </a:lnTo>
                <a:lnTo>
                  <a:pt x="211835" y="28193"/>
                </a:lnTo>
                <a:lnTo>
                  <a:pt x="198119" y="28193"/>
                </a:lnTo>
                <a:lnTo>
                  <a:pt x="198120" y="558545"/>
                </a:lnTo>
                <a:lnTo>
                  <a:pt x="226314" y="558545"/>
                </a:lnTo>
                <a:close/>
              </a:path>
              <a:path extrusionOk="0" h="683895" w="304800">
                <a:moveTo>
                  <a:pt x="304800" y="530351"/>
                </a:moveTo>
                <a:lnTo>
                  <a:pt x="211836" y="530351"/>
                </a:lnTo>
                <a:lnTo>
                  <a:pt x="226314" y="544829"/>
                </a:lnTo>
                <a:lnTo>
                  <a:pt x="226314" y="558545"/>
                </a:lnTo>
                <a:lnTo>
                  <a:pt x="237744" y="558545"/>
                </a:lnTo>
                <a:lnTo>
                  <a:pt x="261365" y="534923"/>
                </a:lnTo>
                <a:lnTo>
                  <a:pt x="271272" y="558545"/>
                </a:lnTo>
                <a:lnTo>
                  <a:pt x="271272" y="564047"/>
                </a:lnTo>
                <a:lnTo>
                  <a:pt x="304800" y="530351"/>
                </a:lnTo>
                <a:close/>
              </a:path>
              <a:path extrusionOk="0" h="683895" w="304800">
                <a:moveTo>
                  <a:pt x="271272" y="558545"/>
                </a:moveTo>
                <a:lnTo>
                  <a:pt x="261365" y="534923"/>
                </a:lnTo>
                <a:lnTo>
                  <a:pt x="237744" y="558545"/>
                </a:lnTo>
                <a:lnTo>
                  <a:pt x="271272" y="558545"/>
                </a:lnTo>
                <a:close/>
              </a:path>
            </a:pathLst>
          </a:custGeom>
          <a:solidFill>
            <a:srgbClr val="385D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7"/>
          <p:cNvSpPr/>
          <p:nvPr/>
        </p:nvSpPr>
        <p:spPr>
          <a:xfrm>
            <a:off x="3431285" y="6871716"/>
            <a:ext cx="899160" cy="672465"/>
          </a:xfrm>
          <a:custGeom>
            <a:rect b="b" l="l" r="r" t="t"/>
            <a:pathLst>
              <a:path extrusionOk="0" h="672465" w="899160">
                <a:moveTo>
                  <a:pt x="899160" y="353567"/>
                </a:moveTo>
                <a:lnTo>
                  <a:pt x="899160" y="336041"/>
                </a:lnTo>
                <a:lnTo>
                  <a:pt x="898397" y="318515"/>
                </a:lnTo>
                <a:lnTo>
                  <a:pt x="880226" y="239911"/>
                </a:lnTo>
                <a:lnTo>
                  <a:pt x="860428" y="199369"/>
                </a:lnTo>
                <a:lnTo>
                  <a:pt x="835117" y="162598"/>
                </a:lnTo>
                <a:lnTo>
                  <a:pt x="804979" y="129593"/>
                </a:lnTo>
                <a:lnTo>
                  <a:pt x="770701" y="100352"/>
                </a:lnTo>
                <a:lnTo>
                  <a:pt x="732967" y="74871"/>
                </a:lnTo>
                <a:lnTo>
                  <a:pt x="692465" y="53146"/>
                </a:lnTo>
                <a:lnTo>
                  <a:pt x="649881" y="35176"/>
                </a:lnTo>
                <a:lnTo>
                  <a:pt x="605900" y="20955"/>
                </a:lnTo>
                <a:lnTo>
                  <a:pt x="561209" y="10481"/>
                </a:lnTo>
                <a:lnTo>
                  <a:pt x="516493" y="3751"/>
                </a:lnTo>
                <a:lnTo>
                  <a:pt x="473202" y="813"/>
                </a:lnTo>
                <a:lnTo>
                  <a:pt x="449580" y="0"/>
                </a:lnTo>
                <a:lnTo>
                  <a:pt x="426720" y="761"/>
                </a:lnTo>
                <a:lnTo>
                  <a:pt x="382533" y="3899"/>
                </a:lnTo>
                <a:lnTo>
                  <a:pt x="337745" y="10731"/>
                </a:lnTo>
                <a:lnTo>
                  <a:pt x="293028" y="21269"/>
                </a:lnTo>
                <a:lnTo>
                  <a:pt x="249061" y="35526"/>
                </a:lnTo>
                <a:lnTo>
                  <a:pt x="206517" y="53514"/>
                </a:lnTo>
                <a:lnTo>
                  <a:pt x="166073" y="75247"/>
                </a:lnTo>
                <a:lnTo>
                  <a:pt x="128404" y="100737"/>
                </a:lnTo>
                <a:lnTo>
                  <a:pt x="94186" y="129997"/>
                </a:lnTo>
                <a:lnTo>
                  <a:pt x="64094" y="163039"/>
                </a:lnTo>
                <a:lnTo>
                  <a:pt x="38804" y="199876"/>
                </a:lnTo>
                <a:lnTo>
                  <a:pt x="18992" y="240522"/>
                </a:lnTo>
                <a:lnTo>
                  <a:pt x="5333" y="284987"/>
                </a:lnTo>
                <a:lnTo>
                  <a:pt x="0" y="336803"/>
                </a:lnTo>
                <a:lnTo>
                  <a:pt x="762" y="354329"/>
                </a:lnTo>
                <a:lnTo>
                  <a:pt x="9906" y="405383"/>
                </a:lnTo>
                <a:lnTo>
                  <a:pt x="27055" y="450394"/>
                </a:lnTo>
                <a:lnTo>
                  <a:pt x="28194" y="452364"/>
                </a:lnTo>
                <a:lnTo>
                  <a:pt x="28194" y="336041"/>
                </a:lnTo>
                <a:lnTo>
                  <a:pt x="28956" y="320039"/>
                </a:lnTo>
                <a:lnTo>
                  <a:pt x="48127" y="243206"/>
                </a:lnTo>
                <a:lnTo>
                  <a:pt x="70808" y="201437"/>
                </a:lnTo>
                <a:lnTo>
                  <a:pt x="99873" y="164231"/>
                </a:lnTo>
                <a:lnTo>
                  <a:pt x="134392" y="131567"/>
                </a:lnTo>
                <a:lnTo>
                  <a:pt x="173430" y="103420"/>
                </a:lnTo>
                <a:lnTo>
                  <a:pt x="216055" y="79770"/>
                </a:lnTo>
                <a:lnTo>
                  <a:pt x="261335" y="60595"/>
                </a:lnTo>
                <a:lnTo>
                  <a:pt x="308336" y="45872"/>
                </a:lnTo>
                <a:lnTo>
                  <a:pt x="356126" y="35579"/>
                </a:lnTo>
                <a:lnTo>
                  <a:pt x="403772" y="29693"/>
                </a:lnTo>
                <a:lnTo>
                  <a:pt x="449580" y="28218"/>
                </a:lnTo>
                <a:lnTo>
                  <a:pt x="473202" y="28299"/>
                </a:lnTo>
                <a:lnTo>
                  <a:pt x="537492" y="34530"/>
                </a:lnTo>
                <a:lnTo>
                  <a:pt x="582015" y="43478"/>
                </a:lnTo>
                <a:lnTo>
                  <a:pt x="626437" y="56533"/>
                </a:lnTo>
                <a:lnTo>
                  <a:pt x="669852" y="73668"/>
                </a:lnTo>
                <a:lnTo>
                  <a:pt x="711355" y="94855"/>
                </a:lnTo>
                <a:lnTo>
                  <a:pt x="750038" y="120069"/>
                </a:lnTo>
                <a:lnTo>
                  <a:pt x="784995" y="149280"/>
                </a:lnTo>
                <a:lnTo>
                  <a:pt x="815320" y="182462"/>
                </a:lnTo>
                <a:lnTo>
                  <a:pt x="840108" y="219588"/>
                </a:lnTo>
                <a:lnTo>
                  <a:pt x="858450" y="260630"/>
                </a:lnTo>
                <a:lnTo>
                  <a:pt x="869441" y="305561"/>
                </a:lnTo>
                <a:lnTo>
                  <a:pt x="871728" y="336803"/>
                </a:lnTo>
                <a:lnTo>
                  <a:pt x="871728" y="451788"/>
                </a:lnTo>
                <a:lnTo>
                  <a:pt x="873800" y="448156"/>
                </a:lnTo>
                <a:lnTo>
                  <a:pt x="890423" y="402813"/>
                </a:lnTo>
                <a:lnTo>
                  <a:pt x="899160" y="353567"/>
                </a:lnTo>
                <a:close/>
              </a:path>
              <a:path extrusionOk="0" h="672465" w="899160">
                <a:moveTo>
                  <a:pt x="871728" y="451788"/>
                </a:moveTo>
                <a:lnTo>
                  <a:pt x="871728" y="336803"/>
                </a:lnTo>
                <a:lnTo>
                  <a:pt x="870966" y="352043"/>
                </a:lnTo>
                <a:lnTo>
                  <a:pt x="869441" y="368045"/>
                </a:lnTo>
                <a:lnTo>
                  <a:pt x="858119" y="412977"/>
                </a:lnTo>
                <a:lnTo>
                  <a:pt x="839538" y="453967"/>
                </a:lnTo>
                <a:lnTo>
                  <a:pt x="814591" y="491001"/>
                </a:lnTo>
                <a:lnTo>
                  <a:pt x="784171" y="524065"/>
                </a:lnTo>
                <a:lnTo>
                  <a:pt x="749172" y="553144"/>
                </a:lnTo>
                <a:lnTo>
                  <a:pt x="710485" y="578224"/>
                </a:lnTo>
                <a:lnTo>
                  <a:pt x="669006" y="599289"/>
                </a:lnTo>
                <a:lnTo>
                  <a:pt x="625626" y="616327"/>
                </a:lnTo>
                <a:lnTo>
                  <a:pt x="581238" y="629322"/>
                </a:lnTo>
                <a:lnTo>
                  <a:pt x="536736" y="638261"/>
                </a:lnTo>
                <a:lnTo>
                  <a:pt x="493014" y="643127"/>
                </a:lnTo>
                <a:lnTo>
                  <a:pt x="449580" y="644651"/>
                </a:lnTo>
                <a:lnTo>
                  <a:pt x="404781" y="643127"/>
                </a:lnTo>
                <a:lnTo>
                  <a:pt x="358721" y="637455"/>
                </a:lnTo>
                <a:lnTo>
                  <a:pt x="312303" y="627618"/>
                </a:lnTo>
                <a:lnTo>
                  <a:pt x="266433" y="613600"/>
                </a:lnTo>
                <a:lnTo>
                  <a:pt x="222013" y="595384"/>
                </a:lnTo>
                <a:lnTo>
                  <a:pt x="179947" y="572953"/>
                </a:lnTo>
                <a:lnTo>
                  <a:pt x="141140" y="546292"/>
                </a:lnTo>
                <a:lnTo>
                  <a:pt x="106496" y="515383"/>
                </a:lnTo>
                <a:lnTo>
                  <a:pt x="76918" y="480209"/>
                </a:lnTo>
                <a:lnTo>
                  <a:pt x="53309" y="440754"/>
                </a:lnTo>
                <a:lnTo>
                  <a:pt x="36576" y="397001"/>
                </a:lnTo>
                <a:lnTo>
                  <a:pt x="28956" y="351281"/>
                </a:lnTo>
                <a:lnTo>
                  <a:pt x="28194" y="336041"/>
                </a:lnTo>
                <a:lnTo>
                  <a:pt x="28194" y="452364"/>
                </a:lnTo>
                <a:lnTo>
                  <a:pt x="50647" y="491220"/>
                </a:lnTo>
                <a:lnTo>
                  <a:pt x="79918" y="527873"/>
                </a:lnTo>
                <a:lnTo>
                  <a:pt x="114108" y="560366"/>
                </a:lnTo>
                <a:lnTo>
                  <a:pt x="152452" y="588712"/>
                </a:lnTo>
                <a:lnTo>
                  <a:pt x="194190" y="612924"/>
                </a:lnTo>
                <a:lnTo>
                  <a:pt x="238560" y="633014"/>
                </a:lnTo>
                <a:lnTo>
                  <a:pt x="284798" y="648995"/>
                </a:lnTo>
                <a:lnTo>
                  <a:pt x="332144" y="660880"/>
                </a:lnTo>
                <a:lnTo>
                  <a:pt x="379834" y="668681"/>
                </a:lnTo>
                <a:lnTo>
                  <a:pt x="427108" y="672411"/>
                </a:lnTo>
                <a:lnTo>
                  <a:pt x="473202" y="672083"/>
                </a:lnTo>
                <a:lnTo>
                  <a:pt x="518159" y="668273"/>
                </a:lnTo>
                <a:lnTo>
                  <a:pt x="565163" y="661423"/>
                </a:lnTo>
                <a:lnTo>
                  <a:pt x="612399" y="649996"/>
                </a:lnTo>
                <a:lnTo>
                  <a:pt x="658967" y="634067"/>
                </a:lnTo>
                <a:lnTo>
                  <a:pt x="703963" y="613712"/>
                </a:lnTo>
                <a:lnTo>
                  <a:pt x="746486" y="589005"/>
                </a:lnTo>
                <a:lnTo>
                  <a:pt x="785634" y="560021"/>
                </a:lnTo>
                <a:lnTo>
                  <a:pt x="820503" y="526835"/>
                </a:lnTo>
                <a:lnTo>
                  <a:pt x="850193" y="489521"/>
                </a:lnTo>
                <a:lnTo>
                  <a:pt x="871728" y="45178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502920" y="259080"/>
            <a:ext cx="9052560" cy="894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Acknowledgement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502920" y="1209040"/>
            <a:ext cx="9052560" cy="621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190" lvl="0" marL="37719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5"/>
              <a:buChar char="■"/>
            </a:pPr>
            <a:r>
              <a:rPr lang="en-US"/>
              <a:t>The contents of these slides have origin from School of Computing, National University of Singapore.</a:t>
            </a:r>
            <a:endParaRPr/>
          </a:p>
          <a:p>
            <a:pPr indent="-377190" lvl="0" marL="377190" rtl="0" algn="just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SzPts val="2145"/>
              <a:buChar char="■"/>
            </a:pPr>
            <a:r>
              <a:rPr lang="en-US"/>
              <a:t>We greatly appreciate support from Dr. Steven Halim for kindly sharing these materials.</a:t>
            </a:r>
            <a:endParaRPr/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9304020" y="7254241"/>
            <a:ext cx="6705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0961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UFDS – Summary</a:t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590798" y="1903984"/>
            <a:ext cx="8766810" cy="5026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That’s the basics… we will not go into further details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5080" rtl="0" algn="l">
              <a:lnSpc>
                <a:spcPct val="100600"/>
              </a:lnSpc>
              <a:spcBef>
                <a:spcPts val="71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UFDS operations runs in just O(</a:t>
            </a:r>
            <a:r>
              <a:rPr b="0" i="0" lang="en-US" sz="26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(V)) if UFDS is implemented  with both “union‐by‐rank” and “path‐compression” heuristics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(V) is called the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inverse Ackermann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60" lvl="2" marL="1270000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function grows very slowly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60" lvl="2" marL="1270000" marR="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assume it is “constant”, i.e. O(1) for practical values of V (&lt; 1M)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60" lvl="2" marL="1270000" marR="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analysis is quite hard and not for CS2010 level :O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914400" marR="0" rtl="0" algn="l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chemeClr val="dk1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References: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</a:pPr>
            <a:r>
              <a:rPr b="1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Introductions to Algorithms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p505‐509 in 2</a:t>
            </a:r>
            <a:r>
              <a:rPr b="0" baseline="3000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 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ed, ch 21.3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</a:pPr>
            <a:r>
              <a:rPr b="1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CP3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Section 2.4.2 (UFDS) and 4.3.2 (MST, Kruskal’s)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</a:pPr>
            <a:r>
              <a:rPr b="1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Design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p151‐157, ch 4.6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Char char="•"/>
            </a:pPr>
            <a:r>
              <a:rPr b="0" i="0" lang="en-US" sz="19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http://visualgo.net/ufds.html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404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VisuAlgo UFDS Exercise (1)</a:t>
            </a:r>
            <a:endParaRPr/>
          </a:p>
        </p:txBody>
      </p:sp>
      <p:sp>
        <p:nvSpPr>
          <p:cNvPr id="279" name="Google Shape;279;p39"/>
          <p:cNvSpPr txBox="1"/>
          <p:nvPr/>
        </p:nvSpPr>
        <p:spPr>
          <a:xfrm>
            <a:off x="797312" y="1903984"/>
            <a:ext cx="8462010" cy="171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click “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Initialize(N)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”, enter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then click “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ctr">
              <a:lnSpc>
                <a:spcPct val="101000"/>
              </a:lnSpc>
              <a:spcBef>
                <a:spcPts val="2475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a sequence of union and/or find operations to get  the screen shot below (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Samples: 2 Trees of Rank 1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9"/>
          <p:cNvSpPr/>
          <p:nvPr/>
        </p:nvSpPr>
        <p:spPr>
          <a:xfrm>
            <a:off x="380" y="3912870"/>
            <a:ext cx="10058018" cy="37452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404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VisuAlgo UFDS Exercise (2)</a:t>
            </a:r>
            <a:endParaRPr/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478790" y="1908555"/>
            <a:ext cx="9100819" cy="469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92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First, click “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Initialize(N)</a:t>
            </a:r>
            <a:r>
              <a:rPr lang="en-US"/>
              <a:t>”, enter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/>
              <a:t>, then click “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Go</a:t>
            </a:r>
            <a:r>
              <a:rPr lang="en-US"/>
              <a:t>”</a:t>
            </a:r>
            <a:endParaRPr/>
          </a:p>
          <a:p>
            <a:pPr indent="-468630" lvl="0" marL="798830" marR="5080" rtl="0" algn="l">
              <a:lnSpc>
                <a:spcPct val="101000"/>
              </a:lnSpc>
              <a:spcBef>
                <a:spcPts val="2475"/>
              </a:spcBef>
              <a:spcAft>
                <a:spcPts val="0"/>
              </a:spcAft>
              <a:buSzPts val="1400"/>
              <a:buNone/>
            </a:pPr>
            <a:r>
              <a:rPr lang="en-US"/>
              <a:t>Do a sequence of union and/or find operations to get  the left subtree of (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Samples: 2 Trees of Rank 3</a:t>
            </a:r>
            <a:r>
              <a:rPr lang="en-US"/>
              <a:t>)</a:t>
            </a:r>
            <a:endParaRPr/>
          </a:p>
        </p:txBody>
      </p:sp>
      <p:sp>
        <p:nvSpPr>
          <p:cNvPr id="287" name="Google Shape;287;p40"/>
          <p:cNvSpPr/>
          <p:nvPr/>
        </p:nvSpPr>
        <p:spPr>
          <a:xfrm>
            <a:off x="380" y="3912870"/>
            <a:ext cx="10058018" cy="37452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5187696" y="4599432"/>
            <a:ext cx="3247644" cy="20596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/>
        </p:nvSpPr>
        <p:spPr>
          <a:xfrm>
            <a:off x="882650" y="3284473"/>
            <a:ext cx="7205980" cy="1207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Interesting way to model a lightweight (small) set of Booleans…  </a:t>
            </a:r>
            <a:r>
              <a:rPr b="0" i="1" lang="en-US" sz="2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This DS will be revisited in Week 11 during lecture on TSP  </a:t>
            </a:r>
            <a:r>
              <a:rPr b="0" i="0" lang="en-US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http://visualgo.net</a:t>
            </a:r>
            <a:r>
              <a:rPr b="1" i="0" lang="en-US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/bitmask.html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882650" y="4558538"/>
            <a:ext cx="6357620" cy="1088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CP3, Section 2.2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BITMASK DATA STRUCTURE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623569" y="635254"/>
            <a:ext cx="8811260" cy="739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Lightweight (Small) Set of Booleans</a:t>
            </a:r>
            <a:endParaRPr/>
          </a:p>
        </p:txBody>
      </p:sp>
      <p:sp>
        <p:nvSpPr>
          <p:cNvPr id="300" name="Google Shape;300;p42"/>
          <p:cNvSpPr txBox="1"/>
          <p:nvPr/>
        </p:nvSpPr>
        <p:spPr>
          <a:xfrm>
            <a:off x="590804" y="1903984"/>
            <a:ext cx="8457565" cy="4824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integer is stored in binary in computer memory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 x = 7</a:t>
            </a:r>
            <a:r>
              <a:rPr b="0" baseline="-25000" i="0" lang="en-US" sz="26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(base 10/decimal) is actually 111</a:t>
            </a:r>
            <a:r>
              <a:rPr b="0" baseline="-25000" i="0" lang="en-US" sz="26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(base 2/binary)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 y = 12</a:t>
            </a:r>
            <a:r>
              <a:rPr b="0" baseline="-25000" i="0" lang="en-US" sz="26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1100</a:t>
            </a:r>
            <a:r>
              <a:rPr b="0" baseline="-25000" i="0" lang="en-US" sz="26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6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	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 z = 83</a:t>
            </a:r>
            <a:r>
              <a:rPr b="0" baseline="-25000" i="0" lang="en-US" sz="26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1010011</a:t>
            </a:r>
            <a:r>
              <a:rPr b="0" baseline="-25000" i="0" lang="en-US" sz="26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6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" lvl="0" marL="12700" marR="311150" rtl="0" algn="l">
              <a:lnSpc>
                <a:spcPct val="101000"/>
              </a:lnSpc>
              <a:spcBef>
                <a:spcPts val="245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this sequence of 0s and 1s to represent  a small set of Boolean very efficiently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1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‐bits integer can represent </a:t>
            </a:r>
            <a:r>
              <a:rPr b="1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Boolean objects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Theoretically up to 32 Boolean objects for a 32‐bit integer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131699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‐th bit is 1, we say object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in the set/active/used  Otherwise, object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not in the set/not active/not used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04342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Bit Operations (1)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478790" y="1908555"/>
            <a:ext cx="9100819" cy="469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44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check whether bit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/>
              <a:t>is on or off in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/>
              <a:t>, we use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x &amp; (1&lt;&lt;i)</a:t>
            </a:r>
            <a:endParaRPr/>
          </a:p>
          <a:p>
            <a:pPr indent="-377190" lvl="0" marL="50165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lang="en-US" sz="2650"/>
              <a:t>Example:</a:t>
            </a:r>
            <a:endParaRPr sz="2650"/>
          </a:p>
          <a:p>
            <a:pPr indent="0" lvl="0" marL="62738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200"/>
              <a:t>x = 25</a:t>
            </a:r>
            <a:r>
              <a:rPr baseline="-25000" lang="en-US" sz="2175"/>
              <a:t>10 </a:t>
            </a:r>
            <a:r>
              <a:rPr lang="en-US" sz="2200"/>
              <a:t>(11001</a:t>
            </a:r>
            <a:r>
              <a:rPr baseline="-25000" lang="en-US" sz="2175"/>
              <a:t>2</a:t>
            </a:r>
            <a:r>
              <a:rPr lang="en-US" sz="2200"/>
              <a:t>), check if bit i= 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200"/>
              <a:t>(from right, 0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‐</a:t>
            </a:r>
            <a:r>
              <a:rPr lang="en-US" sz="2200"/>
              <a:t>based indexing) is 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62738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200"/>
              <a:t>x  &amp; (1&lt;&lt;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200"/>
              <a:t>) = 25</a:t>
            </a:r>
            <a:r>
              <a:rPr baseline="-25000" lang="en-US" sz="2175"/>
              <a:t>10 </a:t>
            </a:r>
            <a:r>
              <a:rPr lang="en-US" sz="2200"/>
              <a:t>&amp; 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aseline="-25000" lang="en-US" sz="2175"/>
              <a:t>10</a:t>
            </a:r>
            <a:endParaRPr baseline="-25000" sz="2175">
              <a:latin typeface="Calibri"/>
              <a:ea typeface="Calibri"/>
              <a:cs typeface="Calibri"/>
              <a:sym typeface="Calibri"/>
            </a:endParaRPr>
          </a:p>
          <a:p>
            <a:pPr indent="0" lvl="0" marL="935989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400"/>
              <a:buNone/>
            </a:pPr>
            <a:r>
              <a:rPr lang="en-US" sz="2200"/>
              <a:t>11001</a:t>
            </a:r>
            <a:r>
              <a:rPr baseline="-25000" lang="en-US" sz="2175"/>
              <a:t>2</a:t>
            </a:r>
            <a:endParaRPr baseline="-25000" sz="2175"/>
          </a:p>
          <a:p>
            <a:pPr indent="0" lvl="0" marL="935989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400"/>
              <a:buNone/>
            </a:pPr>
            <a:r>
              <a:rPr lang="en-US" sz="2200"/>
              <a:t>00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200"/>
              <a:t>00</a:t>
            </a:r>
            <a:r>
              <a:rPr baseline="-25000" lang="en-US" sz="2175"/>
              <a:t>2</a:t>
            </a:r>
            <a:endParaRPr baseline="-25000" sz="2175">
              <a:latin typeface="Calibri"/>
              <a:ea typeface="Calibri"/>
              <a:cs typeface="Calibri"/>
              <a:sym typeface="Calibri"/>
            </a:endParaRPr>
          </a:p>
          <a:p>
            <a:pPr indent="0" lvl="0" marL="935355" marR="434530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‐‐‐‐‐‐‐‐ </a:t>
            </a:r>
            <a:r>
              <a:rPr lang="en-US" sz="2200"/>
              <a:t>&amp; (bitwise AND operation)  00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200"/>
              <a:t>00</a:t>
            </a:r>
            <a:r>
              <a:rPr baseline="-25000" lang="en-US" sz="2175"/>
              <a:t>2</a:t>
            </a:r>
            <a:endParaRPr baseline="-25000" sz="2175">
              <a:latin typeface="Calibri"/>
              <a:ea typeface="Calibri"/>
              <a:cs typeface="Calibri"/>
              <a:sym typeface="Calibri"/>
            </a:endParaRPr>
          </a:p>
          <a:p>
            <a:pPr indent="0" lvl="0" marL="62738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200"/>
              <a:t>The result is 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aseline="-25000" lang="en-US" sz="2175"/>
              <a:t>10 </a:t>
            </a:r>
            <a:r>
              <a:rPr lang="en-US" sz="2200"/>
              <a:t>(00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200"/>
              <a:t>00</a:t>
            </a:r>
            <a:r>
              <a:rPr baseline="-25000" lang="en-US" sz="2175"/>
              <a:t>2</a:t>
            </a:r>
            <a:r>
              <a:rPr lang="en-US" sz="2200"/>
              <a:t>), that means bit i = 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200"/>
              <a:t>(from right) is 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off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04342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Bit Operations (2)</a:t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478790" y="1908555"/>
            <a:ext cx="9100819" cy="469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44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check whether bit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/>
              <a:t>is on or off in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/>
              <a:t>, we use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x &amp; (1&lt;&lt;i)</a:t>
            </a:r>
            <a:endParaRPr/>
          </a:p>
          <a:p>
            <a:pPr indent="-377190" lvl="0" marL="50165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lang="en-US" sz="2650"/>
              <a:t>Example:</a:t>
            </a:r>
            <a:endParaRPr sz="2650"/>
          </a:p>
          <a:p>
            <a:pPr indent="0" lvl="0" marL="62738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200"/>
              <a:t>x = 25</a:t>
            </a:r>
            <a:r>
              <a:rPr baseline="-25000" lang="en-US" sz="2175"/>
              <a:t>10 </a:t>
            </a:r>
            <a:r>
              <a:rPr lang="en-US" sz="2200"/>
              <a:t>(11001</a:t>
            </a:r>
            <a:r>
              <a:rPr baseline="-25000" lang="en-US" sz="2175"/>
              <a:t>2</a:t>
            </a:r>
            <a:r>
              <a:rPr lang="en-US" sz="2200"/>
              <a:t>), check if bit i= 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200"/>
              <a:t>(from right, 0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‐</a:t>
            </a:r>
            <a:r>
              <a:rPr lang="en-US" sz="2200"/>
              <a:t>based indexing) is 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62738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200"/>
              <a:t>x  &amp; (1&lt;&lt;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200"/>
              <a:t>) = 25</a:t>
            </a:r>
            <a:r>
              <a:rPr baseline="-25000" lang="en-US" sz="2175"/>
              <a:t>10 </a:t>
            </a:r>
            <a:r>
              <a:rPr lang="en-US" sz="2200"/>
              <a:t>&amp; 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aseline="-25000" lang="en-US" sz="2175"/>
              <a:t>10</a:t>
            </a:r>
            <a:endParaRPr baseline="-25000" sz="2175">
              <a:latin typeface="Calibri"/>
              <a:ea typeface="Calibri"/>
              <a:cs typeface="Calibri"/>
              <a:sym typeface="Calibri"/>
            </a:endParaRPr>
          </a:p>
          <a:p>
            <a:pPr indent="0" lvl="0" marL="935989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400"/>
              <a:buNone/>
            </a:pPr>
            <a:r>
              <a:rPr lang="en-US" sz="2200"/>
              <a:t>11001</a:t>
            </a:r>
            <a:r>
              <a:rPr baseline="-25000" lang="en-US" sz="2175"/>
              <a:t>2</a:t>
            </a:r>
            <a:endParaRPr baseline="-25000" sz="2175"/>
          </a:p>
          <a:p>
            <a:pPr indent="0" lvl="0" marL="935989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400"/>
              <a:buNone/>
            </a:pPr>
            <a:r>
              <a:rPr lang="en-US" sz="2200"/>
              <a:t>0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200"/>
              <a:t>000</a:t>
            </a:r>
            <a:r>
              <a:rPr baseline="-25000" lang="en-US" sz="2175"/>
              <a:t>2</a:t>
            </a:r>
            <a:endParaRPr baseline="-25000" sz="2175">
              <a:latin typeface="Calibri"/>
              <a:ea typeface="Calibri"/>
              <a:cs typeface="Calibri"/>
              <a:sym typeface="Calibri"/>
            </a:endParaRPr>
          </a:p>
          <a:p>
            <a:pPr indent="0" lvl="0" marL="935355" marR="434530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‐‐‐‐‐‐‐‐ </a:t>
            </a:r>
            <a:r>
              <a:rPr lang="en-US" sz="2200"/>
              <a:t>&amp; (bitwise AND operation)  0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200"/>
              <a:t>000</a:t>
            </a:r>
            <a:r>
              <a:rPr baseline="-25000" lang="en-US" sz="2175"/>
              <a:t>2</a:t>
            </a:r>
            <a:endParaRPr baseline="-25000" sz="2175">
              <a:latin typeface="Calibri"/>
              <a:ea typeface="Calibri"/>
              <a:cs typeface="Calibri"/>
              <a:sym typeface="Calibri"/>
            </a:endParaRPr>
          </a:p>
          <a:p>
            <a:pPr indent="0" lvl="0" marL="62738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200"/>
              <a:t>The result is 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aseline="-25000" lang="en-US" sz="2175"/>
              <a:t>10 </a:t>
            </a:r>
            <a:r>
              <a:rPr lang="en-US" sz="2200"/>
              <a:t>(0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200"/>
              <a:t>000</a:t>
            </a:r>
            <a:r>
              <a:rPr baseline="-25000" lang="en-US" sz="2175"/>
              <a:t>2</a:t>
            </a:r>
            <a:r>
              <a:rPr lang="en-US" sz="2200"/>
              <a:t>), that means bit i = </a:t>
            </a:r>
            <a:r>
              <a:rPr b="1" lang="en-US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200"/>
              <a:t>(from right) is 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04342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Bit Operations (3)</a:t>
            </a:r>
            <a:endParaRPr/>
          </a:p>
        </p:txBody>
      </p:sp>
      <p:sp>
        <p:nvSpPr>
          <p:cNvPr id="318" name="Google Shape;318;p45"/>
          <p:cNvSpPr txBox="1"/>
          <p:nvPr/>
        </p:nvSpPr>
        <p:spPr>
          <a:xfrm>
            <a:off x="590804" y="1903984"/>
            <a:ext cx="8147684" cy="384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turn on bit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an integer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use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x | (1&lt;&lt;i)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25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(11001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turn on bit i= 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(from right, 0‐based indexing)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9245" lvl="0" marL="824230" marR="429006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x | (1&lt;&lt;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25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11001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1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2423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1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24230" marR="381380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‐‐‐‐‐‐‐‐ | (bitwise OR operation)  11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1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29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(11101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now, bit 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(from right) is now turned 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04342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Bit Operations (4)</a:t>
            </a:r>
            <a:endParaRPr/>
          </a:p>
        </p:txBody>
      </p:sp>
      <p:sp>
        <p:nvSpPr>
          <p:cNvPr id="324" name="Google Shape;324;p46"/>
          <p:cNvSpPr txBox="1"/>
          <p:nvPr/>
        </p:nvSpPr>
        <p:spPr>
          <a:xfrm>
            <a:off x="590804" y="1903984"/>
            <a:ext cx="8147684" cy="384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turn on bit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an integer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we use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x | (1&lt;&lt;i)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25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(11001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turn on bit i= 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(from right, 0‐based indexing)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9245" lvl="0" marL="824230" marR="429006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x | (1&lt;&lt;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= 25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11001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1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24230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1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24230" marR="3813809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‐‐‐‐‐‐‐‐ | (bitwise OR operation)  11001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17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25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(11001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no change as bit </a:t>
            </a:r>
            <a:r>
              <a:rPr b="1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(from right) is already on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04342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Bit Operations (5)</a:t>
            </a:r>
            <a:endParaRPr/>
          </a:p>
        </p:txBody>
      </p:sp>
      <p:sp>
        <p:nvSpPr>
          <p:cNvPr id="330" name="Google Shape;330;p47"/>
          <p:cNvSpPr txBox="1"/>
          <p:nvPr/>
        </p:nvSpPr>
        <p:spPr>
          <a:xfrm>
            <a:off x="590764" y="1899336"/>
            <a:ext cx="7700009" cy="302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turn on all bits of a set of Boolean with size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we use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(1&lt;&lt;n) ‐ 1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15619" marR="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15619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1&lt;&lt;4 = 16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(10000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15619" marR="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 = (1&lt;&lt;4) ‐ 1 = 15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(1111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60" lvl="1" marL="12700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 that all n = 4 bits are turned on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502920" y="259080"/>
            <a:ext cx="9052560" cy="894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Policies for students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502920" y="1209040"/>
            <a:ext cx="9052560" cy="621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190" lvl="0" marL="37719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5"/>
              <a:buChar char="■"/>
            </a:pPr>
            <a:r>
              <a:rPr lang="en-US"/>
              <a:t>These contents are only used for students PERSONALLY.</a:t>
            </a:r>
            <a:endParaRPr/>
          </a:p>
          <a:p>
            <a:pPr indent="-377190" lvl="0" marL="377190" rtl="0" algn="just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SzPts val="2145"/>
              <a:buChar char="■"/>
            </a:pPr>
            <a:r>
              <a:rPr lang="en-US"/>
              <a:t>Students are NOT allowed to modify or deliver these contents to anywhere or anyone for any purpose.</a:t>
            </a:r>
            <a:endParaRPr/>
          </a:p>
          <a:p>
            <a:pPr indent="-240982" lvl="0" marL="37719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SzPts val="2145"/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9304020" y="7254241"/>
            <a:ext cx="6705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2806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VisuAlgo Bitmask Exercise</a:t>
            </a:r>
            <a:endParaRPr/>
          </a:p>
        </p:txBody>
      </p:sp>
      <p:sp>
        <p:nvSpPr>
          <p:cNvPr id="336" name="Google Shape;336;p48"/>
          <p:cNvSpPr txBox="1"/>
          <p:nvPr/>
        </p:nvSpPr>
        <p:spPr>
          <a:xfrm>
            <a:off x="574743" y="1584652"/>
            <a:ext cx="8910320" cy="281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02590" marR="394335" rtl="0" algn="ctr">
              <a:lnSpc>
                <a:spcPct val="168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click Click “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S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”, enter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31064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click “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 Explore “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Set/Check bit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”, enter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click “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</a:t>
            </a:r>
            <a:r>
              <a:rPr b="0" i="1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self‐explore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Try other integer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other integer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44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Also, </a:t>
            </a:r>
            <a:r>
              <a:rPr b="0" i="1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self‐explore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Toggle/Clear/Least Significant bit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8"/>
          <p:cNvSpPr/>
          <p:nvPr/>
        </p:nvSpPr>
        <p:spPr>
          <a:xfrm>
            <a:off x="380" y="4702302"/>
            <a:ext cx="10058018" cy="29557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/>
        </p:nvSpPr>
        <p:spPr>
          <a:xfrm>
            <a:off x="882650" y="3351529"/>
            <a:ext cx="2458085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Introductory material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9"/>
          <p:cNvSpPr txBox="1"/>
          <p:nvPr/>
        </p:nvSpPr>
        <p:spPr>
          <a:xfrm>
            <a:off x="882650" y="4558550"/>
            <a:ext cx="7198995" cy="1129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Note that graph will appear from now onwards (Week06‐13 :O)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553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Terminologies (1)</a:t>
            </a:r>
            <a:endParaRPr/>
          </a:p>
        </p:txBody>
      </p:sp>
      <p:sp>
        <p:nvSpPr>
          <p:cNvPr id="349" name="Google Shape;349;p50"/>
          <p:cNvSpPr txBox="1"/>
          <p:nvPr/>
        </p:nvSpPr>
        <p:spPr>
          <a:xfrm>
            <a:off x="591566" y="1698244"/>
            <a:ext cx="8416925" cy="3214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 from what you already know: </a:t>
            </a:r>
            <a:r>
              <a:rPr b="0" i="1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(Binary) Tree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Vertex, Edge, Direction (of Edge), Weight (of Edge)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495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in general graph, there is no notion of: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Parent/Child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Ancestor/Descendant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0"/>
          <p:cNvSpPr/>
          <p:nvPr/>
        </p:nvSpPr>
        <p:spPr>
          <a:xfrm>
            <a:off x="1063752" y="5309616"/>
            <a:ext cx="7764780" cy="20208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0086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is…</a:t>
            </a:r>
            <a:endParaRPr/>
          </a:p>
        </p:txBody>
      </p:sp>
      <p:sp>
        <p:nvSpPr>
          <p:cNvPr id="356" name="Google Shape;356;p51"/>
          <p:cNvSpPr txBox="1"/>
          <p:nvPr/>
        </p:nvSpPr>
        <p:spPr>
          <a:xfrm>
            <a:off x="590804" y="1903984"/>
            <a:ext cx="8481695" cy="1852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(Simple) graph is a set of vertices where some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[0 .. </a:t>
            </a:r>
            <a:r>
              <a:rPr b="0" baseline="-25000" i="0" lang="en-US" sz="30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0" lang="en-US" sz="30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pairs of the vertices are connected by edges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5080" rtl="0" algn="l">
              <a:lnSpc>
                <a:spcPct val="101499"/>
              </a:lnSpc>
              <a:spcBef>
                <a:spcPts val="65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ignore “multi graph” where there can be more than  one edge between a pair of vertices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1"/>
          <p:cNvSpPr/>
          <p:nvPr/>
        </p:nvSpPr>
        <p:spPr>
          <a:xfrm>
            <a:off x="2886075" y="4421123"/>
            <a:ext cx="3864482" cy="23115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51"/>
          <p:cNvSpPr txBox="1"/>
          <p:nvPr/>
        </p:nvSpPr>
        <p:spPr>
          <a:xfrm>
            <a:off x="3294379" y="4756150"/>
            <a:ext cx="252095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4799329" y="4756150"/>
            <a:ext cx="1678305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	2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1"/>
          <p:cNvSpPr txBox="1"/>
          <p:nvPr/>
        </p:nvSpPr>
        <p:spPr>
          <a:xfrm>
            <a:off x="4799329" y="5786373"/>
            <a:ext cx="252095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1"/>
          <p:cNvSpPr txBox="1"/>
          <p:nvPr/>
        </p:nvSpPr>
        <p:spPr>
          <a:xfrm>
            <a:off x="3294379" y="5786373"/>
            <a:ext cx="252095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5980176" y="5698235"/>
            <a:ext cx="754380" cy="754380"/>
          </a:xfrm>
          <a:custGeom>
            <a:rect b="b" l="l" r="r" t="t"/>
            <a:pathLst>
              <a:path extrusionOk="0" h="754379" w="754379">
                <a:moveTo>
                  <a:pt x="754380" y="377189"/>
                </a:moveTo>
                <a:lnTo>
                  <a:pt x="751436" y="329933"/>
                </a:lnTo>
                <a:lnTo>
                  <a:pt x="742842" y="284411"/>
                </a:lnTo>
                <a:lnTo>
                  <a:pt x="728955" y="240982"/>
                </a:lnTo>
                <a:lnTo>
                  <a:pt x="710129" y="199999"/>
                </a:lnTo>
                <a:lnTo>
                  <a:pt x="686720" y="161820"/>
                </a:lnTo>
                <a:lnTo>
                  <a:pt x="659085" y="126799"/>
                </a:lnTo>
                <a:lnTo>
                  <a:pt x="627580" y="95294"/>
                </a:lnTo>
                <a:lnTo>
                  <a:pt x="592559" y="67659"/>
                </a:lnTo>
                <a:lnTo>
                  <a:pt x="554380" y="44250"/>
                </a:lnTo>
                <a:lnTo>
                  <a:pt x="513397" y="25424"/>
                </a:lnTo>
                <a:lnTo>
                  <a:pt x="469968" y="11537"/>
                </a:lnTo>
                <a:lnTo>
                  <a:pt x="424446" y="2943"/>
                </a:lnTo>
                <a:lnTo>
                  <a:pt x="377189" y="0"/>
                </a:lnTo>
                <a:lnTo>
                  <a:pt x="329783" y="2943"/>
                </a:lnTo>
                <a:lnTo>
                  <a:pt x="284160" y="11537"/>
                </a:lnTo>
                <a:lnTo>
                  <a:pt x="240669" y="25424"/>
                </a:lnTo>
                <a:lnTo>
                  <a:pt x="199662" y="44250"/>
                </a:lnTo>
                <a:lnTo>
                  <a:pt x="161487" y="67659"/>
                </a:lnTo>
                <a:lnTo>
                  <a:pt x="126493" y="95294"/>
                </a:lnTo>
                <a:lnTo>
                  <a:pt x="95031" y="126799"/>
                </a:lnTo>
                <a:lnTo>
                  <a:pt x="67451" y="161820"/>
                </a:lnTo>
                <a:lnTo>
                  <a:pt x="44100" y="199999"/>
                </a:lnTo>
                <a:lnTo>
                  <a:pt x="25331" y="240982"/>
                </a:lnTo>
                <a:lnTo>
                  <a:pt x="11491" y="284411"/>
                </a:lnTo>
                <a:lnTo>
                  <a:pt x="2931" y="329933"/>
                </a:lnTo>
                <a:lnTo>
                  <a:pt x="0" y="377189"/>
                </a:lnTo>
                <a:lnTo>
                  <a:pt x="2931" y="424596"/>
                </a:lnTo>
                <a:lnTo>
                  <a:pt x="11491" y="470219"/>
                </a:lnTo>
                <a:lnTo>
                  <a:pt x="25331" y="513710"/>
                </a:lnTo>
                <a:lnTo>
                  <a:pt x="44100" y="554717"/>
                </a:lnTo>
                <a:lnTo>
                  <a:pt x="67451" y="592892"/>
                </a:lnTo>
                <a:lnTo>
                  <a:pt x="95031" y="627886"/>
                </a:lnTo>
                <a:lnTo>
                  <a:pt x="126493" y="659348"/>
                </a:lnTo>
                <a:lnTo>
                  <a:pt x="161487" y="686928"/>
                </a:lnTo>
                <a:lnTo>
                  <a:pt x="199662" y="710279"/>
                </a:lnTo>
                <a:lnTo>
                  <a:pt x="240669" y="729048"/>
                </a:lnTo>
                <a:lnTo>
                  <a:pt x="284160" y="742888"/>
                </a:lnTo>
                <a:lnTo>
                  <a:pt x="329783" y="751448"/>
                </a:lnTo>
                <a:lnTo>
                  <a:pt x="377190" y="754379"/>
                </a:lnTo>
                <a:lnTo>
                  <a:pt x="424446" y="751448"/>
                </a:lnTo>
                <a:lnTo>
                  <a:pt x="469968" y="742888"/>
                </a:lnTo>
                <a:lnTo>
                  <a:pt x="513397" y="729048"/>
                </a:lnTo>
                <a:lnTo>
                  <a:pt x="554380" y="710279"/>
                </a:lnTo>
                <a:lnTo>
                  <a:pt x="592559" y="686928"/>
                </a:lnTo>
                <a:lnTo>
                  <a:pt x="627580" y="659348"/>
                </a:lnTo>
                <a:lnTo>
                  <a:pt x="659085" y="627886"/>
                </a:lnTo>
                <a:lnTo>
                  <a:pt x="686720" y="592892"/>
                </a:lnTo>
                <a:lnTo>
                  <a:pt x="710129" y="554717"/>
                </a:lnTo>
                <a:lnTo>
                  <a:pt x="728955" y="513710"/>
                </a:lnTo>
                <a:lnTo>
                  <a:pt x="742842" y="470219"/>
                </a:lnTo>
                <a:lnTo>
                  <a:pt x="751436" y="424596"/>
                </a:lnTo>
                <a:lnTo>
                  <a:pt x="754380" y="377189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5964173" y="5682996"/>
            <a:ext cx="786765" cy="784860"/>
          </a:xfrm>
          <a:custGeom>
            <a:rect b="b" l="l" r="r" t="t"/>
            <a:pathLst>
              <a:path extrusionOk="0" h="784860" w="786765">
                <a:moveTo>
                  <a:pt x="786384" y="392430"/>
                </a:moveTo>
                <a:lnTo>
                  <a:pt x="784098" y="352044"/>
                </a:lnTo>
                <a:lnTo>
                  <a:pt x="770477" y="282969"/>
                </a:lnTo>
                <a:lnTo>
                  <a:pt x="753607" y="236496"/>
                </a:lnTo>
                <a:lnTo>
                  <a:pt x="731566" y="193155"/>
                </a:lnTo>
                <a:lnTo>
                  <a:pt x="704720" y="153286"/>
                </a:lnTo>
                <a:lnTo>
                  <a:pt x="673436" y="117229"/>
                </a:lnTo>
                <a:lnTo>
                  <a:pt x="638079" y="85324"/>
                </a:lnTo>
                <a:lnTo>
                  <a:pt x="599014" y="57912"/>
                </a:lnTo>
                <a:lnTo>
                  <a:pt x="556609" y="35333"/>
                </a:lnTo>
                <a:lnTo>
                  <a:pt x="511228" y="17927"/>
                </a:lnTo>
                <a:lnTo>
                  <a:pt x="463238" y="6036"/>
                </a:lnTo>
                <a:lnTo>
                  <a:pt x="413766" y="91"/>
                </a:lnTo>
                <a:lnTo>
                  <a:pt x="372617" y="0"/>
                </a:lnTo>
                <a:lnTo>
                  <a:pt x="322786" y="5905"/>
                </a:lnTo>
                <a:lnTo>
                  <a:pt x="274971" y="17809"/>
                </a:lnTo>
                <a:lnTo>
                  <a:pt x="229594" y="35337"/>
                </a:lnTo>
                <a:lnTo>
                  <a:pt x="187071" y="58113"/>
                </a:lnTo>
                <a:lnTo>
                  <a:pt x="147823" y="85763"/>
                </a:lnTo>
                <a:lnTo>
                  <a:pt x="112269" y="117911"/>
                </a:lnTo>
                <a:lnTo>
                  <a:pt x="80828" y="154181"/>
                </a:lnTo>
                <a:lnTo>
                  <a:pt x="53919" y="194200"/>
                </a:lnTo>
                <a:lnTo>
                  <a:pt x="31960" y="237592"/>
                </a:lnTo>
                <a:lnTo>
                  <a:pt x="15371" y="283981"/>
                </a:lnTo>
                <a:lnTo>
                  <a:pt x="4571" y="332994"/>
                </a:lnTo>
                <a:lnTo>
                  <a:pt x="761" y="372618"/>
                </a:lnTo>
                <a:lnTo>
                  <a:pt x="0" y="393192"/>
                </a:lnTo>
                <a:lnTo>
                  <a:pt x="762" y="413004"/>
                </a:lnTo>
                <a:lnTo>
                  <a:pt x="4572" y="452628"/>
                </a:lnTo>
                <a:lnTo>
                  <a:pt x="20843" y="518504"/>
                </a:lnTo>
                <a:lnTo>
                  <a:pt x="32004" y="545984"/>
                </a:lnTo>
                <a:lnTo>
                  <a:pt x="32004" y="373380"/>
                </a:lnTo>
                <a:lnTo>
                  <a:pt x="33528" y="355092"/>
                </a:lnTo>
                <a:lnTo>
                  <a:pt x="46143" y="290873"/>
                </a:lnTo>
                <a:lnTo>
                  <a:pt x="62284" y="246739"/>
                </a:lnTo>
                <a:lnTo>
                  <a:pt x="83777" y="205566"/>
                </a:lnTo>
                <a:lnTo>
                  <a:pt x="110162" y="167757"/>
                </a:lnTo>
                <a:lnTo>
                  <a:pt x="140978" y="133718"/>
                </a:lnTo>
                <a:lnTo>
                  <a:pt x="175767" y="103852"/>
                </a:lnTo>
                <a:lnTo>
                  <a:pt x="214068" y="78562"/>
                </a:lnTo>
                <a:lnTo>
                  <a:pt x="255420" y="58252"/>
                </a:lnTo>
                <a:lnTo>
                  <a:pt x="299365" y="43326"/>
                </a:lnTo>
                <a:lnTo>
                  <a:pt x="345442" y="34188"/>
                </a:lnTo>
                <a:lnTo>
                  <a:pt x="393192" y="31242"/>
                </a:lnTo>
                <a:lnTo>
                  <a:pt x="413766" y="32067"/>
                </a:lnTo>
                <a:lnTo>
                  <a:pt x="480467" y="41671"/>
                </a:lnTo>
                <a:lnTo>
                  <a:pt x="527770" y="57062"/>
                </a:lnTo>
                <a:lnTo>
                  <a:pt x="571952" y="78457"/>
                </a:lnTo>
                <a:lnTo>
                  <a:pt x="612524" y="105374"/>
                </a:lnTo>
                <a:lnTo>
                  <a:pt x="649000" y="137331"/>
                </a:lnTo>
                <a:lnTo>
                  <a:pt x="680890" y="173846"/>
                </a:lnTo>
                <a:lnTo>
                  <a:pt x="707709" y="214438"/>
                </a:lnTo>
                <a:lnTo>
                  <a:pt x="728968" y="258625"/>
                </a:lnTo>
                <a:lnTo>
                  <a:pt x="744179" y="305924"/>
                </a:lnTo>
                <a:lnTo>
                  <a:pt x="752856" y="355854"/>
                </a:lnTo>
                <a:lnTo>
                  <a:pt x="754380" y="374142"/>
                </a:lnTo>
                <a:lnTo>
                  <a:pt x="754380" y="545983"/>
                </a:lnTo>
                <a:lnTo>
                  <a:pt x="768126" y="510049"/>
                </a:lnTo>
                <a:lnTo>
                  <a:pt x="779884" y="462139"/>
                </a:lnTo>
                <a:lnTo>
                  <a:pt x="785622" y="412242"/>
                </a:lnTo>
                <a:lnTo>
                  <a:pt x="786384" y="392430"/>
                </a:lnTo>
                <a:close/>
              </a:path>
              <a:path extrusionOk="0" h="784860" w="786765">
                <a:moveTo>
                  <a:pt x="754380" y="545983"/>
                </a:moveTo>
                <a:lnTo>
                  <a:pt x="754380" y="411480"/>
                </a:lnTo>
                <a:lnTo>
                  <a:pt x="748435" y="454971"/>
                </a:lnTo>
                <a:lnTo>
                  <a:pt x="738757" y="495564"/>
                </a:lnTo>
                <a:lnTo>
                  <a:pt x="725612" y="533244"/>
                </a:lnTo>
                <a:lnTo>
                  <a:pt x="709264" y="567998"/>
                </a:lnTo>
                <a:lnTo>
                  <a:pt x="668023" y="628676"/>
                </a:lnTo>
                <a:lnTo>
                  <a:pt x="617156" y="677492"/>
                </a:lnTo>
                <a:lnTo>
                  <a:pt x="558786" y="714341"/>
                </a:lnTo>
                <a:lnTo>
                  <a:pt x="495035" y="739116"/>
                </a:lnTo>
                <a:lnTo>
                  <a:pt x="428026" y="751712"/>
                </a:lnTo>
                <a:lnTo>
                  <a:pt x="393962" y="753410"/>
                </a:lnTo>
                <a:lnTo>
                  <a:pt x="359880" y="752024"/>
                </a:lnTo>
                <a:lnTo>
                  <a:pt x="292720" y="739944"/>
                </a:lnTo>
                <a:lnTo>
                  <a:pt x="228669" y="715368"/>
                </a:lnTo>
                <a:lnTo>
                  <a:pt x="169849" y="678189"/>
                </a:lnTo>
                <a:lnTo>
                  <a:pt x="118382" y="628303"/>
                </a:lnTo>
                <a:lnTo>
                  <a:pt x="76391" y="565602"/>
                </a:lnTo>
                <a:lnTo>
                  <a:pt x="59612" y="529414"/>
                </a:lnTo>
                <a:lnTo>
                  <a:pt x="45998" y="489982"/>
                </a:lnTo>
                <a:lnTo>
                  <a:pt x="35814" y="447294"/>
                </a:lnTo>
                <a:lnTo>
                  <a:pt x="32004" y="410718"/>
                </a:lnTo>
                <a:lnTo>
                  <a:pt x="32004" y="545984"/>
                </a:lnTo>
                <a:lnTo>
                  <a:pt x="60986" y="602622"/>
                </a:lnTo>
                <a:lnTo>
                  <a:pt x="87869" y="640029"/>
                </a:lnTo>
                <a:lnTo>
                  <a:pt x="118763" y="673901"/>
                </a:lnTo>
                <a:lnTo>
                  <a:pt x="153266" y="703916"/>
                </a:lnTo>
                <a:lnTo>
                  <a:pt x="190981" y="729749"/>
                </a:lnTo>
                <a:lnTo>
                  <a:pt x="231509" y="751078"/>
                </a:lnTo>
                <a:lnTo>
                  <a:pt x="274450" y="767576"/>
                </a:lnTo>
                <a:lnTo>
                  <a:pt x="319406" y="778922"/>
                </a:lnTo>
                <a:lnTo>
                  <a:pt x="365978" y="784791"/>
                </a:lnTo>
                <a:lnTo>
                  <a:pt x="413766" y="784860"/>
                </a:lnTo>
                <a:lnTo>
                  <a:pt x="433578" y="783336"/>
                </a:lnTo>
                <a:lnTo>
                  <a:pt x="502419" y="770319"/>
                </a:lnTo>
                <a:lnTo>
                  <a:pt x="548811" y="753744"/>
                </a:lnTo>
                <a:lnTo>
                  <a:pt x="592189" y="731752"/>
                </a:lnTo>
                <a:lnTo>
                  <a:pt x="632179" y="704772"/>
                </a:lnTo>
                <a:lnTo>
                  <a:pt x="668403" y="673232"/>
                </a:lnTo>
                <a:lnTo>
                  <a:pt x="700485" y="637561"/>
                </a:lnTo>
                <a:lnTo>
                  <a:pt x="728051" y="598188"/>
                </a:lnTo>
                <a:lnTo>
                  <a:pt x="750723" y="555541"/>
                </a:lnTo>
                <a:lnTo>
                  <a:pt x="754380" y="54598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3453638" y="6607302"/>
            <a:ext cx="1443990" cy="323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Directed Edge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1"/>
          <p:cNvSpPr txBox="1"/>
          <p:nvPr/>
        </p:nvSpPr>
        <p:spPr>
          <a:xfrm>
            <a:off x="919225" y="5335638"/>
            <a:ext cx="1888489" cy="1233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Undirected Edge  Thus vertex 0 and  vertex 3 are called  “adjacent”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51"/>
          <p:cNvSpPr txBox="1"/>
          <p:nvPr/>
        </p:nvSpPr>
        <p:spPr>
          <a:xfrm>
            <a:off x="5592571" y="4701540"/>
            <a:ext cx="153035" cy="323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1"/>
          <p:cNvSpPr txBox="1"/>
          <p:nvPr/>
        </p:nvSpPr>
        <p:spPr>
          <a:xfrm>
            <a:off x="4403839" y="4151376"/>
            <a:ext cx="2758440" cy="323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Undirected Edge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1"/>
          <p:cNvSpPr txBox="1"/>
          <p:nvPr/>
        </p:nvSpPr>
        <p:spPr>
          <a:xfrm>
            <a:off x="5631434" y="5786373"/>
            <a:ext cx="3919854" cy="1223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057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88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vertex, usually labeled from 0 to V‐1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/>
          <p:nvPr/>
        </p:nvSpPr>
        <p:spPr>
          <a:xfrm>
            <a:off x="7032497" y="2217419"/>
            <a:ext cx="2356866" cy="23568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2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3761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Social Network</a:t>
            </a:r>
            <a:endParaRPr/>
          </a:p>
        </p:txBody>
      </p:sp>
      <p:sp>
        <p:nvSpPr>
          <p:cNvPr id="375" name="Google Shape;375;p52"/>
          <p:cNvSpPr/>
          <p:nvPr/>
        </p:nvSpPr>
        <p:spPr>
          <a:xfrm>
            <a:off x="432054" y="2449474"/>
            <a:ext cx="6501384" cy="498002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2"/>
          <p:cNvSpPr/>
          <p:nvPr/>
        </p:nvSpPr>
        <p:spPr>
          <a:xfrm>
            <a:off x="7027926" y="5467350"/>
            <a:ext cx="2045970" cy="159638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553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Terminologies (2)</a:t>
            </a:r>
            <a:endParaRPr/>
          </a:p>
        </p:txBody>
      </p:sp>
      <p:sp>
        <p:nvSpPr>
          <p:cNvPr id="382" name="Google Shape;382;p53"/>
          <p:cNvSpPr txBox="1"/>
          <p:nvPr/>
        </p:nvSpPr>
        <p:spPr>
          <a:xfrm>
            <a:off x="591566" y="1906778"/>
            <a:ext cx="4149090" cy="4646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35" lvl="0" marL="12700" marR="984250" rtl="0" algn="l">
              <a:lnSpc>
                <a:spcPct val="1088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terminologies  (simple graph):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Sparse/Dense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 = not so many edges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= many edges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960" lvl="1" marL="829944" marR="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guideline for “how many”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Graph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14090"/>
              </a:lnSpc>
              <a:spcBef>
                <a:spcPts val="30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graph with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29944" marR="0" rtl="0" algn="l">
              <a:lnSpc>
                <a:spcPct val="114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vertices and 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In/Out Degree of a vertex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589280" rtl="0" algn="l">
              <a:lnSpc>
                <a:spcPct val="108181"/>
              </a:lnSpc>
              <a:spcBef>
                <a:spcPts val="58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in/out edges  from a vertex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3"/>
          <p:cNvSpPr/>
          <p:nvPr/>
        </p:nvSpPr>
        <p:spPr>
          <a:xfrm>
            <a:off x="5024628" y="1901189"/>
            <a:ext cx="3292602" cy="54749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3"/>
          <p:cNvSpPr/>
          <p:nvPr/>
        </p:nvSpPr>
        <p:spPr>
          <a:xfrm>
            <a:off x="7580693" y="3511296"/>
            <a:ext cx="514350" cy="598170"/>
          </a:xfrm>
          <a:custGeom>
            <a:rect b="b" l="l" r="r" t="t"/>
            <a:pathLst>
              <a:path extrusionOk="0" h="598170" w="514350">
                <a:moveTo>
                  <a:pt x="514032" y="762"/>
                </a:moveTo>
                <a:lnTo>
                  <a:pt x="498792" y="0"/>
                </a:lnTo>
                <a:lnTo>
                  <a:pt x="451929" y="487"/>
                </a:lnTo>
                <a:lnTo>
                  <a:pt x="406576" y="5295"/>
                </a:lnTo>
                <a:lnTo>
                  <a:pt x="362871" y="14208"/>
                </a:lnTo>
                <a:lnTo>
                  <a:pt x="320955" y="27012"/>
                </a:lnTo>
                <a:lnTo>
                  <a:pt x="280967" y="43491"/>
                </a:lnTo>
                <a:lnTo>
                  <a:pt x="243046" y="63429"/>
                </a:lnTo>
                <a:lnTo>
                  <a:pt x="207332" y="86611"/>
                </a:lnTo>
                <a:lnTo>
                  <a:pt x="173965" y="112822"/>
                </a:lnTo>
                <a:lnTo>
                  <a:pt x="143083" y="141846"/>
                </a:lnTo>
                <a:lnTo>
                  <a:pt x="114825" y="173469"/>
                </a:lnTo>
                <a:lnTo>
                  <a:pt x="89333" y="207474"/>
                </a:lnTo>
                <a:lnTo>
                  <a:pt x="66744" y="243647"/>
                </a:lnTo>
                <a:lnTo>
                  <a:pt x="47198" y="281772"/>
                </a:lnTo>
                <a:lnTo>
                  <a:pt x="30836" y="321633"/>
                </a:lnTo>
                <a:lnTo>
                  <a:pt x="17795" y="363016"/>
                </a:lnTo>
                <a:lnTo>
                  <a:pt x="8216" y="405705"/>
                </a:lnTo>
                <a:lnTo>
                  <a:pt x="2237" y="449485"/>
                </a:lnTo>
                <a:lnTo>
                  <a:pt x="0" y="494140"/>
                </a:lnTo>
                <a:lnTo>
                  <a:pt x="1641" y="539456"/>
                </a:lnTo>
                <a:lnTo>
                  <a:pt x="7302" y="585216"/>
                </a:lnTo>
                <a:lnTo>
                  <a:pt x="9588" y="598170"/>
                </a:lnTo>
                <a:lnTo>
                  <a:pt x="10550" y="597963"/>
                </a:lnTo>
                <a:lnTo>
                  <a:pt x="10550" y="490288"/>
                </a:lnTo>
                <a:lnTo>
                  <a:pt x="13244" y="444482"/>
                </a:lnTo>
                <a:lnTo>
                  <a:pt x="19993" y="399610"/>
                </a:lnTo>
                <a:lnTo>
                  <a:pt x="30635" y="355925"/>
                </a:lnTo>
                <a:lnTo>
                  <a:pt x="45008" y="313680"/>
                </a:lnTo>
                <a:lnTo>
                  <a:pt x="62952" y="273128"/>
                </a:lnTo>
                <a:lnTo>
                  <a:pt x="84306" y="234523"/>
                </a:lnTo>
                <a:lnTo>
                  <a:pt x="108906" y="198117"/>
                </a:lnTo>
                <a:lnTo>
                  <a:pt x="136593" y="164163"/>
                </a:lnTo>
                <a:lnTo>
                  <a:pt x="167205" y="132914"/>
                </a:lnTo>
                <a:lnTo>
                  <a:pt x="200580" y="104623"/>
                </a:lnTo>
                <a:lnTo>
                  <a:pt x="236558" y="79543"/>
                </a:lnTo>
                <a:lnTo>
                  <a:pt x="274976" y="57928"/>
                </a:lnTo>
                <a:lnTo>
                  <a:pt x="315674" y="40029"/>
                </a:lnTo>
                <a:lnTo>
                  <a:pt x="358489" y="26101"/>
                </a:lnTo>
                <a:lnTo>
                  <a:pt x="403262" y="16396"/>
                </a:lnTo>
                <a:lnTo>
                  <a:pt x="449829" y="11167"/>
                </a:lnTo>
                <a:lnTo>
                  <a:pt x="498030" y="10668"/>
                </a:lnTo>
                <a:lnTo>
                  <a:pt x="513270" y="11430"/>
                </a:lnTo>
                <a:lnTo>
                  <a:pt x="514032" y="762"/>
                </a:lnTo>
                <a:close/>
              </a:path>
              <a:path extrusionOk="0" h="598170" w="514350">
                <a:moveTo>
                  <a:pt x="20256" y="595884"/>
                </a:moveTo>
                <a:lnTo>
                  <a:pt x="17970" y="583692"/>
                </a:lnTo>
                <a:lnTo>
                  <a:pt x="12072" y="536776"/>
                </a:lnTo>
                <a:lnTo>
                  <a:pt x="10550" y="490288"/>
                </a:lnTo>
                <a:lnTo>
                  <a:pt x="10550" y="597963"/>
                </a:lnTo>
                <a:lnTo>
                  <a:pt x="20256" y="59588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3"/>
          <p:cNvSpPr txBox="1"/>
          <p:nvPr/>
        </p:nvSpPr>
        <p:spPr>
          <a:xfrm>
            <a:off x="8206993" y="2419350"/>
            <a:ext cx="1697989" cy="3790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4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Sparse Graph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4"/>
              </a:spcBef>
              <a:spcAft>
                <a:spcPts val="0"/>
              </a:spcAft>
              <a:buClr>
                <a:srgbClr val="000000"/>
              </a:buClr>
              <a:buSzPts val="2550"/>
              <a:buFont typeface="Arial"/>
              <a:buNone/>
            </a:pPr>
            <a:r>
              <a:t/>
            </a:r>
            <a:endParaRPr b="0" i="0" sz="25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11454" marR="2159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In/out degree  of vertex 5 = 3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Graph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9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35" lvl="0" marL="1270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Graph  7 vertices,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baseline="-2500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baseline="-2500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21 edges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54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Terminologies (3)</a:t>
            </a:r>
            <a:endParaRPr/>
          </a:p>
        </p:txBody>
      </p:sp>
      <p:sp>
        <p:nvSpPr>
          <p:cNvPr id="391" name="Google Shape;391;p54"/>
          <p:cNvSpPr txBox="1"/>
          <p:nvPr>
            <p:ph idx="1" type="body"/>
          </p:nvPr>
        </p:nvSpPr>
        <p:spPr>
          <a:xfrm>
            <a:off x="478790" y="1908555"/>
            <a:ext cx="9100800" cy="4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44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Yet more terminologies (example in the next slide):</a:t>
            </a:r>
            <a:endParaRPr/>
          </a:p>
          <a:p>
            <a:pPr indent="-377190" lvl="0" marL="50165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lang="en-US" sz="2650"/>
              <a:t>(Simple) Path</a:t>
            </a:r>
            <a:endParaRPr sz="2650"/>
          </a:p>
          <a:p>
            <a:pPr indent="-314325" lvl="1" marL="941705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Sequence of vertices adjacent to each other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94170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Simple = no repeated vertex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50165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lang="en-US" sz="2650"/>
              <a:t>Path Length/Cost</a:t>
            </a:r>
            <a:endParaRPr sz="2650"/>
          </a:p>
          <a:p>
            <a:pPr indent="-314325" lvl="1" marL="941705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 unweighted graph, usually number of edges in the path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94170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 weighted graph, usually sum of edge weight in the path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50165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(Simple) Cycle</a:t>
            </a:r>
            <a:endParaRPr sz="2600"/>
          </a:p>
          <a:p>
            <a:pPr indent="-314325" lvl="1" marL="941705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Path that starts and ends with the same vertex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94170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With no repeated vertex except start/end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/>
          <p:nvPr/>
        </p:nvSpPr>
        <p:spPr>
          <a:xfrm>
            <a:off x="1379219" y="1269491"/>
            <a:ext cx="7694676" cy="62392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5"/>
          <p:cNvSpPr txBox="1"/>
          <p:nvPr>
            <p:ph type="title"/>
          </p:nvPr>
        </p:nvSpPr>
        <p:spPr>
          <a:xfrm>
            <a:off x="2033270" y="392938"/>
            <a:ext cx="599249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Transportation Network</a:t>
            </a:r>
            <a:endParaRPr/>
          </a:p>
        </p:txBody>
      </p:sp>
      <p:sp>
        <p:nvSpPr>
          <p:cNvPr id="398" name="Google Shape;398;p55"/>
          <p:cNvSpPr/>
          <p:nvPr/>
        </p:nvSpPr>
        <p:spPr>
          <a:xfrm>
            <a:off x="3113532" y="4769358"/>
            <a:ext cx="1614805" cy="1624965"/>
          </a:xfrm>
          <a:custGeom>
            <a:rect b="b" l="l" r="r" t="t"/>
            <a:pathLst>
              <a:path extrusionOk="0" h="1624964" w="1614804">
                <a:moveTo>
                  <a:pt x="1614678" y="1418844"/>
                </a:moveTo>
                <a:lnTo>
                  <a:pt x="1614678" y="1409700"/>
                </a:lnTo>
                <a:lnTo>
                  <a:pt x="216408" y="0"/>
                </a:lnTo>
                <a:lnTo>
                  <a:pt x="207264" y="0"/>
                </a:lnTo>
                <a:lnTo>
                  <a:pt x="0" y="205740"/>
                </a:lnTo>
                <a:lnTo>
                  <a:pt x="0" y="214122"/>
                </a:lnTo>
                <a:lnTo>
                  <a:pt x="5334" y="220218"/>
                </a:lnTo>
                <a:lnTo>
                  <a:pt x="25146" y="240193"/>
                </a:lnTo>
                <a:lnTo>
                  <a:pt x="25146" y="200406"/>
                </a:lnTo>
                <a:lnTo>
                  <a:pt x="35049" y="210391"/>
                </a:lnTo>
                <a:lnTo>
                  <a:pt x="201930" y="44804"/>
                </a:lnTo>
                <a:lnTo>
                  <a:pt x="201930" y="25146"/>
                </a:lnTo>
                <a:lnTo>
                  <a:pt x="221742" y="25146"/>
                </a:lnTo>
                <a:lnTo>
                  <a:pt x="221742" y="45121"/>
                </a:lnTo>
                <a:lnTo>
                  <a:pt x="1579628" y="1414192"/>
                </a:lnTo>
                <a:lnTo>
                  <a:pt x="1589532" y="1404366"/>
                </a:lnTo>
                <a:lnTo>
                  <a:pt x="1589532" y="1443760"/>
                </a:lnTo>
                <a:lnTo>
                  <a:pt x="1609344" y="1424178"/>
                </a:lnTo>
                <a:lnTo>
                  <a:pt x="1614678" y="1418844"/>
                </a:lnTo>
                <a:close/>
              </a:path>
              <a:path extrusionOk="0" h="1624964" w="1614804">
                <a:moveTo>
                  <a:pt x="35049" y="210391"/>
                </a:moveTo>
                <a:lnTo>
                  <a:pt x="25146" y="200406"/>
                </a:lnTo>
                <a:lnTo>
                  <a:pt x="25146" y="220218"/>
                </a:lnTo>
                <a:lnTo>
                  <a:pt x="35049" y="210391"/>
                </a:lnTo>
                <a:close/>
              </a:path>
              <a:path extrusionOk="0" h="1624964" w="1614804">
                <a:moveTo>
                  <a:pt x="1402921" y="1589530"/>
                </a:moveTo>
                <a:lnTo>
                  <a:pt x="35049" y="210391"/>
                </a:lnTo>
                <a:lnTo>
                  <a:pt x="25146" y="220218"/>
                </a:lnTo>
                <a:lnTo>
                  <a:pt x="25146" y="240193"/>
                </a:lnTo>
                <a:lnTo>
                  <a:pt x="1392936" y="1619250"/>
                </a:lnTo>
                <a:lnTo>
                  <a:pt x="1392936" y="1599438"/>
                </a:lnTo>
                <a:lnTo>
                  <a:pt x="1402921" y="1589530"/>
                </a:lnTo>
                <a:close/>
              </a:path>
              <a:path extrusionOk="0" h="1624964" w="1614804">
                <a:moveTo>
                  <a:pt x="221742" y="25146"/>
                </a:moveTo>
                <a:lnTo>
                  <a:pt x="201930" y="25146"/>
                </a:lnTo>
                <a:lnTo>
                  <a:pt x="211756" y="35053"/>
                </a:lnTo>
                <a:lnTo>
                  <a:pt x="221742" y="25146"/>
                </a:lnTo>
                <a:close/>
              </a:path>
              <a:path extrusionOk="0" h="1624964" w="1614804">
                <a:moveTo>
                  <a:pt x="211756" y="35053"/>
                </a:moveTo>
                <a:lnTo>
                  <a:pt x="201930" y="25146"/>
                </a:lnTo>
                <a:lnTo>
                  <a:pt x="201930" y="44804"/>
                </a:lnTo>
                <a:lnTo>
                  <a:pt x="211756" y="35053"/>
                </a:lnTo>
                <a:close/>
              </a:path>
              <a:path extrusionOk="0" h="1624964" w="1614804">
                <a:moveTo>
                  <a:pt x="221742" y="45121"/>
                </a:moveTo>
                <a:lnTo>
                  <a:pt x="221742" y="25146"/>
                </a:lnTo>
                <a:lnTo>
                  <a:pt x="211756" y="35053"/>
                </a:lnTo>
                <a:lnTo>
                  <a:pt x="221742" y="45121"/>
                </a:lnTo>
                <a:close/>
              </a:path>
              <a:path extrusionOk="0" h="1624964" w="1614804">
                <a:moveTo>
                  <a:pt x="1412748" y="1599438"/>
                </a:moveTo>
                <a:lnTo>
                  <a:pt x="1402921" y="1589530"/>
                </a:lnTo>
                <a:lnTo>
                  <a:pt x="1392936" y="1599438"/>
                </a:lnTo>
                <a:lnTo>
                  <a:pt x="1412748" y="1599438"/>
                </a:lnTo>
                <a:close/>
              </a:path>
              <a:path extrusionOk="0" h="1624964" w="1614804">
                <a:moveTo>
                  <a:pt x="1412748" y="1618496"/>
                </a:moveTo>
                <a:lnTo>
                  <a:pt x="1412748" y="1599438"/>
                </a:lnTo>
                <a:lnTo>
                  <a:pt x="1392936" y="1599438"/>
                </a:lnTo>
                <a:lnTo>
                  <a:pt x="1392936" y="1619250"/>
                </a:lnTo>
                <a:lnTo>
                  <a:pt x="1398270" y="1624584"/>
                </a:lnTo>
                <a:lnTo>
                  <a:pt x="1406652" y="1624584"/>
                </a:lnTo>
                <a:lnTo>
                  <a:pt x="1412748" y="1618496"/>
                </a:lnTo>
                <a:close/>
              </a:path>
              <a:path extrusionOk="0" h="1624964" w="1614804">
                <a:moveTo>
                  <a:pt x="1589532" y="1443760"/>
                </a:moveTo>
                <a:lnTo>
                  <a:pt x="1589532" y="1424178"/>
                </a:lnTo>
                <a:lnTo>
                  <a:pt x="1579628" y="1414192"/>
                </a:lnTo>
                <a:lnTo>
                  <a:pt x="1402921" y="1589530"/>
                </a:lnTo>
                <a:lnTo>
                  <a:pt x="1412748" y="1599438"/>
                </a:lnTo>
                <a:lnTo>
                  <a:pt x="1412748" y="1618496"/>
                </a:lnTo>
                <a:lnTo>
                  <a:pt x="1589532" y="1443760"/>
                </a:lnTo>
                <a:close/>
              </a:path>
              <a:path extrusionOk="0" h="1624964" w="1614804">
                <a:moveTo>
                  <a:pt x="1589532" y="1424178"/>
                </a:moveTo>
                <a:lnTo>
                  <a:pt x="1589532" y="1404366"/>
                </a:lnTo>
                <a:lnTo>
                  <a:pt x="1579628" y="1414192"/>
                </a:lnTo>
                <a:lnTo>
                  <a:pt x="1589532" y="142417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55"/>
          <p:cNvSpPr/>
          <p:nvPr/>
        </p:nvSpPr>
        <p:spPr>
          <a:xfrm>
            <a:off x="79247" y="5312664"/>
            <a:ext cx="3365754" cy="101498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5"/>
          <p:cNvSpPr/>
          <p:nvPr/>
        </p:nvSpPr>
        <p:spPr>
          <a:xfrm>
            <a:off x="74676" y="5307329"/>
            <a:ext cx="3375660" cy="1026160"/>
          </a:xfrm>
          <a:custGeom>
            <a:rect b="b" l="l" r="r" t="t"/>
            <a:pathLst>
              <a:path extrusionOk="0" h="1026160" w="3375660">
                <a:moveTo>
                  <a:pt x="3375660" y="1023366"/>
                </a:moveTo>
                <a:lnTo>
                  <a:pt x="3375660" y="2285"/>
                </a:lnTo>
                <a:lnTo>
                  <a:pt x="3373374" y="0"/>
                </a:lnTo>
                <a:lnTo>
                  <a:pt x="2285" y="0"/>
                </a:lnTo>
                <a:lnTo>
                  <a:pt x="0" y="2286"/>
                </a:lnTo>
                <a:lnTo>
                  <a:pt x="0" y="1023366"/>
                </a:lnTo>
                <a:lnTo>
                  <a:pt x="2286" y="1025652"/>
                </a:lnTo>
                <a:lnTo>
                  <a:pt x="4572" y="1025652"/>
                </a:lnTo>
                <a:lnTo>
                  <a:pt x="4572" y="9906"/>
                </a:lnTo>
                <a:lnTo>
                  <a:pt x="9906" y="5334"/>
                </a:lnTo>
                <a:lnTo>
                  <a:pt x="9905" y="9906"/>
                </a:lnTo>
                <a:lnTo>
                  <a:pt x="3365754" y="9905"/>
                </a:lnTo>
                <a:lnTo>
                  <a:pt x="3365754" y="5333"/>
                </a:lnTo>
                <a:lnTo>
                  <a:pt x="3370326" y="9905"/>
                </a:lnTo>
                <a:lnTo>
                  <a:pt x="3370326" y="1025652"/>
                </a:lnTo>
                <a:lnTo>
                  <a:pt x="3373374" y="1025652"/>
                </a:lnTo>
                <a:lnTo>
                  <a:pt x="3375660" y="1023366"/>
                </a:lnTo>
                <a:close/>
              </a:path>
              <a:path extrusionOk="0" h="1026160" w="3375660">
                <a:moveTo>
                  <a:pt x="9905" y="9906"/>
                </a:moveTo>
                <a:lnTo>
                  <a:pt x="9906" y="5334"/>
                </a:lnTo>
                <a:lnTo>
                  <a:pt x="4572" y="9906"/>
                </a:lnTo>
                <a:lnTo>
                  <a:pt x="9905" y="9906"/>
                </a:lnTo>
                <a:close/>
              </a:path>
              <a:path extrusionOk="0" h="1026160" w="3375660">
                <a:moveTo>
                  <a:pt x="9905" y="1015746"/>
                </a:moveTo>
                <a:lnTo>
                  <a:pt x="9905" y="9906"/>
                </a:lnTo>
                <a:lnTo>
                  <a:pt x="4572" y="9906"/>
                </a:lnTo>
                <a:lnTo>
                  <a:pt x="4572" y="1015746"/>
                </a:lnTo>
                <a:lnTo>
                  <a:pt x="9905" y="1015746"/>
                </a:lnTo>
                <a:close/>
              </a:path>
              <a:path extrusionOk="0" h="1026160" w="3375660">
                <a:moveTo>
                  <a:pt x="3370326" y="1015746"/>
                </a:moveTo>
                <a:lnTo>
                  <a:pt x="4572" y="1015746"/>
                </a:lnTo>
                <a:lnTo>
                  <a:pt x="9906" y="1020318"/>
                </a:lnTo>
                <a:lnTo>
                  <a:pt x="9905" y="1025652"/>
                </a:lnTo>
                <a:lnTo>
                  <a:pt x="3365754" y="1025652"/>
                </a:lnTo>
                <a:lnTo>
                  <a:pt x="3365754" y="1020318"/>
                </a:lnTo>
                <a:lnTo>
                  <a:pt x="3370326" y="1015746"/>
                </a:lnTo>
                <a:close/>
              </a:path>
              <a:path extrusionOk="0" h="1026160" w="3375660">
                <a:moveTo>
                  <a:pt x="9905" y="1025652"/>
                </a:moveTo>
                <a:lnTo>
                  <a:pt x="9906" y="1020318"/>
                </a:lnTo>
                <a:lnTo>
                  <a:pt x="4572" y="1015746"/>
                </a:lnTo>
                <a:lnTo>
                  <a:pt x="4572" y="1025652"/>
                </a:lnTo>
                <a:lnTo>
                  <a:pt x="9905" y="1025652"/>
                </a:lnTo>
                <a:close/>
              </a:path>
              <a:path extrusionOk="0" h="1026160" w="3375660">
                <a:moveTo>
                  <a:pt x="3370326" y="9905"/>
                </a:moveTo>
                <a:lnTo>
                  <a:pt x="3365754" y="5333"/>
                </a:lnTo>
                <a:lnTo>
                  <a:pt x="3365754" y="9905"/>
                </a:lnTo>
                <a:lnTo>
                  <a:pt x="3370326" y="9905"/>
                </a:lnTo>
                <a:close/>
              </a:path>
              <a:path extrusionOk="0" h="1026160" w="3375660">
                <a:moveTo>
                  <a:pt x="3370326" y="1015746"/>
                </a:moveTo>
                <a:lnTo>
                  <a:pt x="3370326" y="9905"/>
                </a:lnTo>
                <a:lnTo>
                  <a:pt x="3365754" y="9905"/>
                </a:lnTo>
                <a:lnTo>
                  <a:pt x="3365754" y="1015746"/>
                </a:lnTo>
                <a:lnTo>
                  <a:pt x="3370326" y="1015746"/>
                </a:lnTo>
                <a:close/>
              </a:path>
              <a:path extrusionOk="0" h="1026160" w="3375660">
                <a:moveTo>
                  <a:pt x="3370326" y="1025652"/>
                </a:moveTo>
                <a:lnTo>
                  <a:pt x="3370326" y="1015746"/>
                </a:lnTo>
                <a:lnTo>
                  <a:pt x="3365754" y="1020318"/>
                </a:lnTo>
                <a:lnTo>
                  <a:pt x="3365754" y="1025652"/>
                </a:lnTo>
                <a:lnTo>
                  <a:pt x="3370326" y="10256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55"/>
          <p:cNvSpPr/>
          <p:nvPr/>
        </p:nvSpPr>
        <p:spPr>
          <a:xfrm>
            <a:off x="3435096" y="5667755"/>
            <a:ext cx="398145" cy="368935"/>
          </a:xfrm>
          <a:custGeom>
            <a:rect b="b" l="l" r="r" t="t"/>
            <a:pathLst>
              <a:path extrusionOk="0" h="368935" w="398145">
                <a:moveTo>
                  <a:pt x="397763" y="22860"/>
                </a:moveTo>
                <a:lnTo>
                  <a:pt x="376427" y="0"/>
                </a:lnTo>
                <a:lnTo>
                  <a:pt x="0" y="345948"/>
                </a:lnTo>
                <a:lnTo>
                  <a:pt x="20573" y="368808"/>
                </a:lnTo>
                <a:lnTo>
                  <a:pt x="397763" y="228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55"/>
          <p:cNvSpPr/>
          <p:nvPr/>
        </p:nvSpPr>
        <p:spPr>
          <a:xfrm>
            <a:off x="6439661" y="2585466"/>
            <a:ext cx="1158240" cy="1160145"/>
          </a:xfrm>
          <a:custGeom>
            <a:rect b="b" l="l" r="r" t="t"/>
            <a:pathLst>
              <a:path extrusionOk="0" h="1160145" w="1158240">
                <a:moveTo>
                  <a:pt x="1158240" y="720090"/>
                </a:moveTo>
                <a:lnTo>
                  <a:pt x="1158240" y="710946"/>
                </a:lnTo>
                <a:lnTo>
                  <a:pt x="453390" y="0"/>
                </a:lnTo>
                <a:lnTo>
                  <a:pt x="444246" y="0"/>
                </a:lnTo>
                <a:lnTo>
                  <a:pt x="6096" y="434340"/>
                </a:lnTo>
                <a:lnTo>
                  <a:pt x="0" y="439674"/>
                </a:lnTo>
                <a:lnTo>
                  <a:pt x="0" y="448818"/>
                </a:lnTo>
                <a:lnTo>
                  <a:pt x="6096" y="454152"/>
                </a:lnTo>
                <a:lnTo>
                  <a:pt x="25146" y="473369"/>
                </a:lnTo>
                <a:lnTo>
                  <a:pt x="25146" y="454152"/>
                </a:lnTo>
                <a:lnTo>
                  <a:pt x="25907" y="434340"/>
                </a:lnTo>
                <a:lnTo>
                  <a:pt x="35445" y="443961"/>
                </a:lnTo>
                <a:lnTo>
                  <a:pt x="438912" y="44749"/>
                </a:lnTo>
                <a:lnTo>
                  <a:pt x="438912" y="25146"/>
                </a:lnTo>
                <a:lnTo>
                  <a:pt x="458724" y="25146"/>
                </a:lnTo>
                <a:lnTo>
                  <a:pt x="458723" y="45131"/>
                </a:lnTo>
                <a:lnTo>
                  <a:pt x="1123187" y="715430"/>
                </a:lnTo>
                <a:lnTo>
                  <a:pt x="1133094" y="705612"/>
                </a:lnTo>
                <a:lnTo>
                  <a:pt x="1133094" y="745061"/>
                </a:lnTo>
                <a:lnTo>
                  <a:pt x="1158240" y="720090"/>
                </a:lnTo>
                <a:close/>
              </a:path>
              <a:path extrusionOk="0" h="1160145" w="1158240">
                <a:moveTo>
                  <a:pt x="35445" y="443961"/>
                </a:moveTo>
                <a:lnTo>
                  <a:pt x="25907" y="434340"/>
                </a:lnTo>
                <a:lnTo>
                  <a:pt x="25146" y="454152"/>
                </a:lnTo>
                <a:lnTo>
                  <a:pt x="35445" y="443961"/>
                </a:lnTo>
                <a:close/>
              </a:path>
              <a:path extrusionOk="0" h="1160145" w="1158240">
                <a:moveTo>
                  <a:pt x="710271" y="1124712"/>
                </a:moveTo>
                <a:lnTo>
                  <a:pt x="35445" y="443961"/>
                </a:lnTo>
                <a:lnTo>
                  <a:pt x="25146" y="454152"/>
                </a:lnTo>
                <a:lnTo>
                  <a:pt x="25146" y="473369"/>
                </a:lnTo>
                <a:lnTo>
                  <a:pt x="700278" y="1154430"/>
                </a:lnTo>
                <a:lnTo>
                  <a:pt x="700278" y="1134618"/>
                </a:lnTo>
                <a:lnTo>
                  <a:pt x="710271" y="1124712"/>
                </a:lnTo>
                <a:close/>
              </a:path>
              <a:path extrusionOk="0" h="1160145" w="1158240">
                <a:moveTo>
                  <a:pt x="458724" y="25146"/>
                </a:moveTo>
                <a:lnTo>
                  <a:pt x="438912" y="25146"/>
                </a:lnTo>
                <a:lnTo>
                  <a:pt x="448722" y="35042"/>
                </a:lnTo>
                <a:lnTo>
                  <a:pt x="458724" y="25146"/>
                </a:lnTo>
                <a:close/>
              </a:path>
              <a:path extrusionOk="0" h="1160145" w="1158240">
                <a:moveTo>
                  <a:pt x="448722" y="35042"/>
                </a:moveTo>
                <a:lnTo>
                  <a:pt x="438912" y="25146"/>
                </a:lnTo>
                <a:lnTo>
                  <a:pt x="438912" y="44749"/>
                </a:lnTo>
                <a:lnTo>
                  <a:pt x="448722" y="35042"/>
                </a:lnTo>
                <a:close/>
              </a:path>
              <a:path extrusionOk="0" h="1160145" w="1158240">
                <a:moveTo>
                  <a:pt x="458723" y="45131"/>
                </a:moveTo>
                <a:lnTo>
                  <a:pt x="458724" y="25146"/>
                </a:lnTo>
                <a:lnTo>
                  <a:pt x="448722" y="35042"/>
                </a:lnTo>
                <a:lnTo>
                  <a:pt x="458723" y="45131"/>
                </a:lnTo>
                <a:close/>
              </a:path>
              <a:path extrusionOk="0" h="1160145" w="1158240">
                <a:moveTo>
                  <a:pt x="720090" y="1134618"/>
                </a:moveTo>
                <a:lnTo>
                  <a:pt x="710271" y="1124712"/>
                </a:lnTo>
                <a:lnTo>
                  <a:pt x="700278" y="1134618"/>
                </a:lnTo>
                <a:lnTo>
                  <a:pt x="720090" y="1134618"/>
                </a:lnTo>
                <a:close/>
              </a:path>
              <a:path extrusionOk="0" h="1160145" w="1158240">
                <a:moveTo>
                  <a:pt x="720090" y="1154430"/>
                </a:moveTo>
                <a:lnTo>
                  <a:pt x="720090" y="1134618"/>
                </a:lnTo>
                <a:lnTo>
                  <a:pt x="700278" y="1134618"/>
                </a:lnTo>
                <a:lnTo>
                  <a:pt x="700278" y="1154430"/>
                </a:lnTo>
                <a:lnTo>
                  <a:pt x="705612" y="1159764"/>
                </a:lnTo>
                <a:lnTo>
                  <a:pt x="713994" y="1159764"/>
                </a:lnTo>
                <a:lnTo>
                  <a:pt x="720090" y="1154430"/>
                </a:lnTo>
                <a:close/>
              </a:path>
              <a:path extrusionOk="0" h="1160145" w="1158240">
                <a:moveTo>
                  <a:pt x="1133094" y="745061"/>
                </a:moveTo>
                <a:lnTo>
                  <a:pt x="1133094" y="725424"/>
                </a:lnTo>
                <a:lnTo>
                  <a:pt x="1123187" y="715430"/>
                </a:lnTo>
                <a:lnTo>
                  <a:pt x="710271" y="1124712"/>
                </a:lnTo>
                <a:lnTo>
                  <a:pt x="720090" y="1134618"/>
                </a:lnTo>
                <a:lnTo>
                  <a:pt x="720090" y="1154430"/>
                </a:lnTo>
                <a:lnTo>
                  <a:pt x="1133094" y="745061"/>
                </a:lnTo>
                <a:close/>
              </a:path>
              <a:path extrusionOk="0" h="1160145" w="1158240">
                <a:moveTo>
                  <a:pt x="1133094" y="725424"/>
                </a:moveTo>
                <a:lnTo>
                  <a:pt x="1133094" y="705612"/>
                </a:lnTo>
                <a:lnTo>
                  <a:pt x="1123187" y="715430"/>
                </a:lnTo>
                <a:lnTo>
                  <a:pt x="1133094" y="7254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5"/>
          <p:cNvSpPr/>
          <p:nvPr/>
        </p:nvSpPr>
        <p:spPr>
          <a:xfrm>
            <a:off x="5900928" y="4126229"/>
            <a:ext cx="2851404" cy="71094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5"/>
          <p:cNvSpPr/>
          <p:nvPr/>
        </p:nvSpPr>
        <p:spPr>
          <a:xfrm>
            <a:off x="5895594" y="4120896"/>
            <a:ext cx="2862580" cy="721995"/>
          </a:xfrm>
          <a:custGeom>
            <a:rect b="b" l="l" r="r" t="t"/>
            <a:pathLst>
              <a:path extrusionOk="0" h="721995" w="2862579">
                <a:moveTo>
                  <a:pt x="2862072" y="719328"/>
                </a:moveTo>
                <a:lnTo>
                  <a:pt x="2862072" y="2286"/>
                </a:lnTo>
                <a:lnTo>
                  <a:pt x="2859786" y="0"/>
                </a:lnTo>
                <a:lnTo>
                  <a:pt x="2285" y="0"/>
                </a:lnTo>
                <a:lnTo>
                  <a:pt x="0" y="2286"/>
                </a:lnTo>
                <a:lnTo>
                  <a:pt x="0" y="719328"/>
                </a:lnTo>
                <a:lnTo>
                  <a:pt x="2286" y="721614"/>
                </a:lnTo>
                <a:lnTo>
                  <a:pt x="5333" y="721614"/>
                </a:lnTo>
                <a:lnTo>
                  <a:pt x="5334" y="10668"/>
                </a:lnTo>
                <a:lnTo>
                  <a:pt x="10668" y="5334"/>
                </a:lnTo>
                <a:lnTo>
                  <a:pt x="10668" y="10668"/>
                </a:lnTo>
                <a:lnTo>
                  <a:pt x="2851404" y="10668"/>
                </a:lnTo>
                <a:lnTo>
                  <a:pt x="2851404" y="5334"/>
                </a:lnTo>
                <a:lnTo>
                  <a:pt x="2856738" y="10668"/>
                </a:lnTo>
                <a:lnTo>
                  <a:pt x="2856738" y="721614"/>
                </a:lnTo>
                <a:lnTo>
                  <a:pt x="2859786" y="721614"/>
                </a:lnTo>
                <a:lnTo>
                  <a:pt x="2862072" y="719328"/>
                </a:lnTo>
                <a:close/>
              </a:path>
              <a:path extrusionOk="0" h="721995" w="2862579">
                <a:moveTo>
                  <a:pt x="10668" y="10668"/>
                </a:moveTo>
                <a:lnTo>
                  <a:pt x="10668" y="5334"/>
                </a:lnTo>
                <a:lnTo>
                  <a:pt x="5334" y="10668"/>
                </a:lnTo>
                <a:lnTo>
                  <a:pt x="10668" y="10668"/>
                </a:lnTo>
                <a:close/>
              </a:path>
              <a:path extrusionOk="0" h="721995" w="2862579">
                <a:moveTo>
                  <a:pt x="10668" y="710946"/>
                </a:moveTo>
                <a:lnTo>
                  <a:pt x="10668" y="10668"/>
                </a:lnTo>
                <a:lnTo>
                  <a:pt x="5334" y="10668"/>
                </a:lnTo>
                <a:lnTo>
                  <a:pt x="5334" y="710946"/>
                </a:lnTo>
                <a:lnTo>
                  <a:pt x="10668" y="710946"/>
                </a:lnTo>
                <a:close/>
              </a:path>
              <a:path extrusionOk="0" h="721995" w="2862579">
                <a:moveTo>
                  <a:pt x="2856738" y="710946"/>
                </a:moveTo>
                <a:lnTo>
                  <a:pt x="5334" y="710946"/>
                </a:lnTo>
                <a:lnTo>
                  <a:pt x="10668" y="716280"/>
                </a:lnTo>
                <a:lnTo>
                  <a:pt x="10668" y="721614"/>
                </a:lnTo>
                <a:lnTo>
                  <a:pt x="2851404" y="721614"/>
                </a:lnTo>
                <a:lnTo>
                  <a:pt x="2851404" y="716280"/>
                </a:lnTo>
                <a:lnTo>
                  <a:pt x="2856738" y="710946"/>
                </a:lnTo>
                <a:close/>
              </a:path>
              <a:path extrusionOk="0" h="721995" w="2862579">
                <a:moveTo>
                  <a:pt x="10668" y="721614"/>
                </a:moveTo>
                <a:lnTo>
                  <a:pt x="10668" y="716280"/>
                </a:lnTo>
                <a:lnTo>
                  <a:pt x="5334" y="710946"/>
                </a:lnTo>
                <a:lnTo>
                  <a:pt x="5333" y="721614"/>
                </a:lnTo>
                <a:lnTo>
                  <a:pt x="10668" y="721614"/>
                </a:lnTo>
                <a:close/>
              </a:path>
              <a:path extrusionOk="0" h="721995" w="2862579">
                <a:moveTo>
                  <a:pt x="2856738" y="10668"/>
                </a:moveTo>
                <a:lnTo>
                  <a:pt x="2851404" y="5334"/>
                </a:lnTo>
                <a:lnTo>
                  <a:pt x="2851404" y="10668"/>
                </a:lnTo>
                <a:lnTo>
                  <a:pt x="2856738" y="10668"/>
                </a:lnTo>
                <a:close/>
              </a:path>
              <a:path extrusionOk="0" h="721995" w="2862579">
                <a:moveTo>
                  <a:pt x="2856738" y="710946"/>
                </a:moveTo>
                <a:lnTo>
                  <a:pt x="2856738" y="10668"/>
                </a:lnTo>
                <a:lnTo>
                  <a:pt x="2851404" y="10668"/>
                </a:lnTo>
                <a:lnTo>
                  <a:pt x="2851404" y="710946"/>
                </a:lnTo>
                <a:lnTo>
                  <a:pt x="2856738" y="710946"/>
                </a:lnTo>
                <a:close/>
              </a:path>
              <a:path extrusionOk="0" h="721995" w="2862579">
                <a:moveTo>
                  <a:pt x="2856738" y="721614"/>
                </a:moveTo>
                <a:lnTo>
                  <a:pt x="2856738" y="710946"/>
                </a:lnTo>
                <a:lnTo>
                  <a:pt x="2851404" y="716280"/>
                </a:lnTo>
                <a:lnTo>
                  <a:pt x="2851404" y="721614"/>
                </a:lnTo>
                <a:lnTo>
                  <a:pt x="2856738" y="7216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5"/>
          <p:cNvSpPr txBox="1"/>
          <p:nvPr/>
        </p:nvSpPr>
        <p:spPr>
          <a:xfrm>
            <a:off x="167868" y="4164329"/>
            <a:ext cx="8417560" cy="2112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1320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cycle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83311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Sengkang LRT, west </a:t>
            </a:r>
            <a:r>
              <a:rPr b="1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2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t/>
            </a:r>
            <a:endParaRPr b="0" i="0" sz="19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263515" rtl="0" algn="just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path (from Clementi to  Outram Park MRT) with length  7 (in terms of number of hops)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55"/>
          <p:cNvSpPr/>
          <p:nvPr/>
        </p:nvSpPr>
        <p:spPr>
          <a:xfrm>
            <a:off x="7233666" y="3643884"/>
            <a:ext cx="265430" cy="489584"/>
          </a:xfrm>
          <a:custGeom>
            <a:rect b="b" l="l" r="r" t="t"/>
            <a:pathLst>
              <a:path extrusionOk="0" h="489585" w="265429">
                <a:moveTo>
                  <a:pt x="265176" y="475487"/>
                </a:moveTo>
                <a:lnTo>
                  <a:pt x="27432" y="0"/>
                </a:lnTo>
                <a:lnTo>
                  <a:pt x="0" y="13715"/>
                </a:lnTo>
                <a:lnTo>
                  <a:pt x="236982" y="489203"/>
                </a:lnTo>
                <a:lnTo>
                  <a:pt x="265176" y="47548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65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Internet / Computer Networks</a:t>
            </a:r>
            <a:endParaRPr/>
          </a:p>
        </p:txBody>
      </p:sp>
      <p:sp>
        <p:nvSpPr>
          <p:cNvPr id="412" name="Google Shape;412;p56"/>
          <p:cNvSpPr/>
          <p:nvPr/>
        </p:nvSpPr>
        <p:spPr>
          <a:xfrm>
            <a:off x="669036" y="2773680"/>
            <a:ext cx="3267455" cy="31683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6"/>
          <p:cNvSpPr/>
          <p:nvPr/>
        </p:nvSpPr>
        <p:spPr>
          <a:xfrm>
            <a:off x="5897117" y="1743456"/>
            <a:ext cx="3076955" cy="23073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6"/>
          <p:cNvSpPr/>
          <p:nvPr/>
        </p:nvSpPr>
        <p:spPr>
          <a:xfrm>
            <a:off x="4945379" y="4831079"/>
            <a:ext cx="2386583" cy="23370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1182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Communication Network</a:t>
            </a:r>
            <a:endParaRPr/>
          </a:p>
        </p:txBody>
      </p:sp>
      <p:sp>
        <p:nvSpPr>
          <p:cNvPr id="420" name="Google Shape;420;p57"/>
          <p:cNvSpPr/>
          <p:nvPr/>
        </p:nvSpPr>
        <p:spPr>
          <a:xfrm>
            <a:off x="5577078" y="1980438"/>
            <a:ext cx="4128515" cy="28597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589787" y="3721608"/>
            <a:ext cx="4709921" cy="333832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502920" y="259080"/>
            <a:ext cx="9052560" cy="894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Recording of modifications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502920" y="1209040"/>
            <a:ext cx="9052560" cy="6217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7190" lvl="0" marL="37719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5"/>
              <a:buChar char="■"/>
            </a:pPr>
            <a:r>
              <a:rPr lang="en-US"/>
              <a:t>Currently, there are no modification on these contents.</a:t>
            </a:r>
            <a:endParaRPr/>
          </a:p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9304020" y="7254241"/>
            <a:ext cx="670560" cy="413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6371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427" name="Google Shape;427;p58"/>
          <p:cNvSpPr/>
          <p:nvPr/>
        </p:nvSpPr>
        <p:spPr>
          <a:xfrm>
            <a:off x="380" y="1980438"/>
            <a:ext cx="10025253" cy="44599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553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Terminologies (4)</a:t>
            </a:r>
            <a:endParaRPr/>
          </a:p>
        </p:txBody>
      </p:sp>
      <p:sp>
        <p:nvSpPr>
          <p:cNvPr id="433" name="Google Shape;433;p59"/>
          <p:cNvSpPr txBox="1"/>
          <p:nvPr/>
        </p:nvSpPr>
        <p:spPr>
          <a:xfrm>
            <a:off x="591566" y="1903984"/>
            <a:ext cx="3877310" cy="4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Yet More Terminologies: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9"/>
          <p:cNvSpPr txBox="1"/>
          <p:nvPr/>
        </p:nvSpPr>
        <p:spPr>
          <a:xfrm>
            <a:off x="591566" y="2451608"/>
            <a:ext cx="4614545" cy="4498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190" lvl="0" marL="3898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69215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group of vertices in undirected  graph that can visit each other  via some path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Connected graph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with only 1 component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Reachable/Unreachable Vertex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example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 Graph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58547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Subset of vertices (and their  edges) of the original graph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9"/>
          <p:cNvSpPr/>
          <p:nvPr/>
        </p:nvSpPr>
        <p:spPr>
          <a:xfrm>
            <a:off x="6055614" y="2927604"/>
            <a:ext cx="3761994" cy="13853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59"/>
          <p:cNvSpPr txBox="1"/>
          <p:nvPr/>
        </p:nvSpPr>
        <p:spPr>
          <a:xfrm>
            <a:off x="5949899" y="4558283"/>
            <a:ext cx="3974465" cy="2435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3825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Char char="‐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3 components in this graph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985" lvl="0" marL="14668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Char char="‐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Disconnected graph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(since it has &gt; 1 component)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3825" lvl="0" marL="12700" marR="202565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Char char="‐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Vertices 1‐2‐3‐4 are reachable from  vertex 0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3825" lvl="0" marL="12700" marR="448309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Char char="‐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Vertices 5, 6‐7‐8 are unreachable  from vertex 0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985" lvl="0" marL="14668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Calibri"/>
              <a:buChar char="‐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{7‐6‐8} is a sub graph of this graph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9"/>
          <p:cNvSpPr/>
          <p:nvPr/>
        </p:nvSpPr>
        <p:spPr>
          <a:xfrm>
            <a:off x="7629143" y="3634740"/>
            <a:ext cx="2246630" cy="741680"/>
          </a:xfrm>
          <a:custGeom>
            <a:rect b="b" l="l" r="r" t="t"/>
            <a:pathLst>
              <a:path extrusionOk="0" h="741679" w="2246629">
                <a:moveTo>
                  <a:pt x="762" y="615696"/>
                </a:moveTo>
                <a:lnTo>
                  <a:pt x="761" y="126492"/>
                </a:lnTo>
                <a:lnTo>
                  <a:pt x="0" y="133350"/>
                </a:lnTo>
                <a:lnTo>
                  <a:pt x="0" y="608838"/>
                </a:lnTo>
                <a:lnTo>
                  <a:pt x="762" y="615696"/>
                </a:lnTo>
                <a:close/>
              </a:path>
              <a:path extrusionOk="0" h="741679" w="2246629">
                <a:moveTo>
                  <a:pt x="2246376" y="608075"/>
                </a:moveTo>
                <a:lnTo>
                  <a:pt x="2246376" y="132587"/>
                </a:lnTo>
                <a:lnTo>
                  <a:pt x="2245614" y="125729"/>
                </a:lnTo>
                <a:lnTo>
                  <a:pt x="2245614" y="118871"/>
                </a:lnTo>
                <a:lnTo>
                  <a:pt x="2232398" y="74026"/>
                </a:lnTo>
                <a:lnTo>
                  <a:pt x="2204332" y="36695"/>
                </a:lnTo>
                <a:lnTo>
                  <a:pt x="2165475" y="10924"/>
                </a:lnTo>
                <a:lnTo>
                  <a:pt x="2119884" y="761"/>
                </a:lnTo>
                <a:lnTo>
                  <a:pt x="132588" y="0"/>
                </a:lnTo>
                <a:lnTo>
                  <a:pt x="85866" y="8867"/>
                </a:lnTo>
                <a:lnTo>
                  <a:pt x="46377" y="32642"/>
                </a:lnTo>
                <a:lnTo>
                  <a:pt x="17227" y="68479"/>
                </a:lnTo>
                <a:lnTo>
                  <a:pt x="1523" y="113538"/>
                </a:lnTo>
                <a:lnTo>
                  <a:pt x="761" y="119634"/>
                </a:lnTo>
                <a:lnTo>
                  <a:pt x="762" y="622554"/>
                </a:lnTo>
                <a:lnTo>
                  <a:pt x="2286" y="628650"/>
                </a:lnTo>
                <a:lnTo>
                  <a:pt x="3048" y="635508"/>
                </a:lnTo>
                <a:lnTo>
                  <a:pt x="9855" y="656858"/>
                </a:lnTo>
                <a:lnTo>
                  <a:pt x="19921" y="677270"/>
                </a:lnTo>
                <a:lnTo>
                  <a:pt x="28194" y="688751"/>
                </a:lnTo>
                <a:lnTo>
                  <a:pt x="28194" y="127254"/>
                </a:lnTo>
                <a:lnTo>
                  <a:pt x="30480" y="111252"/>
                </a:lnTo>
                <a:lnTo>
                  <a:pt x="53536" y="64681"/>
                </a:lnTo>
                <a:lnTo>
                  <a:pt x="83819" y="40386"/>
                </a:lnTo>
                <a:lnTo>
                  <a:pt x="121369" y="29070"/>
                </a:lnTo>
                <a:lnTo>
                  <a:pt x="132588" y="28249"/>
                </a:lnTo>
                <a:lnTo>
                  <a:pt x="2119884" y="28302"/>
                </a:lnTo>
                <a:lnTo>
                  <a:pt x="2160387" y="39153"/>
                </a:lnTo>
                <a:lnTo>
                  <a:pt x="2209575" y="91637"/>
                </a:lnTo>
                <a:lnTo>
                  <a:pt x="2218182" y="128015"/>
                </a:lnTo>
                <a:lnTo>
                  <a:pt x="2218182" y="686707"/>
                </a:lnTo>
                <a:lnTo>
                  <a:pt x="2235206" y="660968"/>
                </a:lnTo>
                <a:lnTo>
                  <a:pt x="2245614" y="614933"/>
                </a:lnTo>
                <a:lnTo>
                  <a:pt x="2246376" y="608075"/>
                </a:lnTo>
                <a:close/>
              </a:path>
              <a:path extrusionOk="0" h="741679" w="2246629">
                <a:moveTo>
                  <a:pt x="2218182" y="686707"/>
                </a:moveTo>
                <a:lnTo>
                  <a:pt x="2218182" y="614171"/>
                </a:lnTo>
                <a:lnTo>
                  <a:pt x="2217420" y="619505"/>
                </a:lnTo>
                <a:lnTo>
                  <a:pt x="2207117" y="655465"/>
                </a:lnTo>
                <a:lnTo>
                  <a:pt x="2185425" y="684414"/>
                </a:lnTo>
                <a:lnTo>
                  <a:pt x="2154965" y="704339"/>
                </a:lnTo>
                <a:lnTo>
                  <a:pt x="2118360" y="713231"/>
                </a:lnTo>
                <a:lnTo>
                  <a:pt x="133350" y="713232"/>
                </a:lnTo>
                <a:lnTo>
                  <a:pt x="96356" y="706491"/>
                </a:lnTo>
                <a:lnTo>
                  <a:pt x="64927" y="687914"/>
                </a:lnTo>
                <a:lnTo>
                  <a:pt x="41801" y="659707"/>
                </a:lnTo>
                <a:lnTo>
                  <a:pt x="29718" y="624078"/>
                </a:lnTo>
                <a:lnTo>
                  <a:pt x="28194" y="613410"/>
                </a:lnTo>
                <a:lnTo>
                  <a:pt x="28194" y="688751"/>
                </a:lnTo>
                <a:lnTo>
                  <a:pt x="59436" y="718566"/>
                </a:lnTo>
                <a:lnTo>
                  <a:pt x="101122" y="737206"/>
                </a:lnTo>
                <a:lnTo>
                  <a:pt x="2113788" y="741426"/>
                </a:lnTo>
                <a:lnTo>
                  <a:pt x="2119884" y="740748"/>
                </a:lnTo>
                <a:lnTo>
                  <a:pt x="2127504" y="740663"/>
                </a:lnTo>
                <a:lnTo>
                  <a:pt x="2173015" y="726633"/>
                </a:lnTo>
                <a:lnTo>
                  <a:pt x="2209961" y="699134"/>
                </a:lnTo>
                <a:lnTo>
                  <a:pt x="2218182" y="686707"/>
                </a:lnTo>
                <a:close/>
              </a:path>
            </a:pathLst>
          </a:custGeom>
          <a:solidFill>
            <a:srgbClr val="385D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9"/>
          <p:cNvSpPr/>
          <p:nvPr/>
        </p:nvSpPr>
        <p:spPr>
          <a:xfrm>
            <a:off x="9134856" y="2843022"/>
            <a:ext cx="741045" cy="741045"/>
          </a:xfrm>
          <a:custGeom>
            <a:rect b="b" l="l" r="r" t="t"/>
            <a:pathLst>
              <a:path extrusionOk="0" h="741045" w="741045">
                <a:moveTo>
                  <a:pt x="740664" y="608075"/>
                </a:moveTo>
                <a:lnTo>
                  <a:pt x="740664" y="132587"/>
                </a:lnTo>
                <a:lnTo>
                  <a:pt x="739902" y="125729"/>
                </a:lnTo>
                <a:lnTo>
                  <a:pt x="739902" y="118871"/>
                </a:lnTo>
                <a:lnTo>
                  <a:pt x="726669" y="73580"/>
                </a:lnTo>
                <a:lnTo>
                  <a:pt x="698939" y="36280"/>
                </a:lnTo>
                <a:lnTo>
                  <a:pt x="660258" y="10558"/>
                </a:lnTo>
                <a:lnTo>
                  <a:pt x="614172" y="0"/>
                </a:lnTo>
                <a:lnTo>
                  <a:pt x="131826" y="0"/>
                </a:lnTo>
                <a:lnTo>
                  <a:pt x="84995" y="8641"/>
                </a:lnTo>
                <a:lnTo>
                  <a:pt x="45639" y="32175"/>
                </a:lnTo>
                <a:lnTo>
                  <a:pt x="16609" y="67815"/>
                </a:lnTo>
                <a:lnTo>
                  <a:pt x="761" y="112775"/>
                </a:lnTo>
                <a:lnTo>
                  <a:pt x="0" y="119633"/>
                </a:lnTo>
                <a:lnTo>
                  <a:pt x="0" y="621792"/>
                </a:lnTo>
                <a:lnTo>
                  <a:pt x="1524" y="628650"/>
                </a:lnTo>
                <a:lnTo>
                  <a:pt x="2286" y="635508"/>
                </a:lnTo>
                <a:lnTo>
                  <a:pt x="9538" y="657375"/>
                </a:lnTo>
                <a:lnTo>
                  <a:pt x="19230" y="677160"/>
                </a:lnTo>
                <a:lnTo>
                  <a:pt x="27432" y="688541"/>
                </a:lnTo>
                <a:lnTo>
                  <a:pt x="27432" y="127253"/>
                </a:lnTo>
                <a:lnTo>
                  <a:pt x="29718" y="111251"/>
                </a:lnTo>
                <a:lnTo>
                  <a:pt x="53056" y="63906"/>
                </a:lnTo>
                <a:lnTo>
                  <a:pt x="83057" y="40385"/>
                </a:lnTo>
                <a:lnTo>
                  <a:pt x="131826" y="27502"/>
                </a:lnTo>
                <a:lnTo>
                  <a:pt x="607314" y="27431"/>
                </a:lnTo>
                <a:lnTo>
                  <a:pt x="612648" y="28098"/>
                </a:lnTo>
                <a:lnTo>
                  <a:pt x="618744" y="28193"/>
                </a:lnTo>
                <a:lnTo>
                  <a:pt x="655018" y="38901"/>
                </a:lnTo>
                <a:lnTo>
                  <a:pt x="684109" y="60674"/>
                </a:lnTo>
                <a:lnTo>
                  <a:pt x="703949" y="91162"/>
                </a:lnTo>
                <a:lnTo>
                  <a:pt x="712470" y="128015"/>
                </a:lnTo>
                <a:lnTo>
                  <a:pt x="712470" y="686285"/>
                </a:lnTo>
                <a:lnTo>
                  <a:pt x="729805" y="659770"/>
                </a:lnTo>
                <a:lnTo>
                  <a:pt x="739902" y="614171"/>
                </a:lnTo>
                <a:lnTo>
                  <a:pt x="740664" y="608075"/>
                </a:lnTo>
                <a:close/>
              </a:path>
              <a:path extrusionOk="0" h="741045" w="741045">
                <a:moveTo>
                  <a:pt x="712470" y="686285"/>
                </a:moveTo>
                <a:lnTo>
                  <a:pt x="712470" y="613410"/>
                </a:lnTo>
                <a:lnTo>
                  <a:pt x="711708" y="618744"/>
                </a:lnTo>
                <a:lnTo>
                  <a:pt x="701759" y="654341"/>
                </a:lnTo>
                <a:lnTo>
                  <a:pt x="679599" y="684047"/>
                </a:lnTo>
                <a:lnTo>
                  <a:pt x="648728" y="704533"/>
                </a:lnTo>
                <a:lnTo>
                  <a:pt x="612648" y="712469"/>
                </a:lnTo>
                <a:lnTo>
                  <a:pt x="132588" y="712469"/>
                </a:lnTo>
                <a:lnTo>
                  <a:pt x="64117" y="687243"/>
                </a:lnTo>
                <a:lnTo>
                  <a:pt x="28956" y="623316"/>
                </a:lnTo>
                <a:lnTo>
                  <a:pt x="27432" y="612647"/>
                </a:lnTo>
                <a:lnTo>
                  <a:pt x="27432" y="688541"/>
                </a:lnTo>
                <a:lnTo>
                  <a:pt x="58674" y="718566"/>
                </a:lnTo>
                <a:lnTo>
                  <a:pt x="99912" y="736653"/>
                </a:lnTo>
                <a:lnTo>
                  <a:pt x="614934" y="740664"/>
                </a:lnTo>
                <a:lnTo>
                  <a:pt x="621792" y="739902"/>
                </a:lnTo>
                <a:lnTo>
                  <a:pt x="667207" y="726707"/>
                </a:lnTo>
                <a:lnTo>
                  <a:pt x="704392" y="698639"/>
                </a:lnTo>
                <a:lnTo>
                  <a:pt x="712470" y="686285"/>
                </a:lnTo>
                <a:close/>
              </a:path>
            </a:pathLst>
          </a:custGeom>
          <a:solidFill>
            <a:srgbClr val="385D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9"/>
          <p:cNvSpPr/>
          <p:nvPr/>
        </p:nvSpPr>
        <p:spPr>
          <a:xfrm>
            <a:off x="5961126" y="2843022"/>
            <a:ext cx="3122295" cy="1533525"/>
          </a:xfrm>
          <a:custGeom>
            <a:rect b="b" l="l" r="r" t="t"/>
            <a:pathLst>
              <a:path extrusionOk="0" h="1533525" w="3122295">
                <a:moveTo>
                  <a:pt x="3121914" y="13716"/>
                </a:moveTo>
                <a:lnTo>
                  <a:pt x="3121914" y="9906"/>
                </a:lnTo>
                <a:lnTo>
                  <a:pt x="3120390" y="6858"/>
                </a:lnTo>
                <a:lnTo>
                  <a:pt x="3118104" y="3810"/>
                </a:lnTo>
                <a:lnTo>
                  <a:pt x="3115056" y="1524"/>
                </a:lnTo>
                <a:lnTo>
                  <a:pt x="3112008" y="0"/>
                </a:lnTo>
                <a:lnTo>
                  <a:pt x="11430" y="0"/>
                </a:lnTo>
                <a:lnTo>
                  <a:pt x="5334" y="6096"/>
                </a:lnTo>
                <a:lnTo>
                  <a:pt x="0" y="752094"/>
                </a:lnTo>
                <a:lnTo>
                  <a:pt x="0" y="755904"/>
                </a:lnTo>
                <a:lnTo>
                  <a:pt x="1524" y="759714"/>
                </a:lnTo>
                <a:lnTo>
                  <a:pt x="3810" y="762000"/>
                </a:lnTo>
                <a:lnTo>
                  <a:pt x="6858" y="764286"/>
                </a:lnTo>
                <a:lnTo>
                  <a:pt x="9906" y="765810"/>
                </a:lnTo>
                <a:lnTo>
                  <a:pt x="13716" y="765810"/>
                </a:lnTo>
                <a:lnTo>
                  <a:pt x="13716" y="738378"/>
                </a:lnTo>
                <a:lnTo>
                  <a:pt x="19050" y="738378"/>
                </a:lnTo>
                <a:lnTo>
                  <a:pt x="19050" y="27432"/>
                </a:lnTo>
                <a:lnTo>
                  <a:pt x="32766" y="13716"/>
                </a:lnTo>
                <a:lnTo>
                  <a:pt x="32766" y="27432"/>
                </a:lnTo>
                <a:lnTo>
                  <a:pt x="3094352" y="27432"/>
                </a:lnTo>
                <a:lnTo>
                  <a:pt x="3094482" y="13716"/>
                </a:lnTo>
                <a:lnTo>
                  <a:pt x="3108198" y="27432"/>
                </a:lnTo>
                <a:lnTo>
                  <a:pt x="3108198" y="751332"/>
                </a:lnTo>
                <a:lnTo>
                  <a:pt x="3108960" y="751332"/>
                </a:lnTo>
                <a:lnTo>
                  <a:pt x="3115056" y="745236"/>
                </a:lnTo>
                <a:lnTo>
                  <a:pt x="3115056" y="737616"/>
                </a:lnTo>
                <a:lnTo>
                  <a:pt x="3121914" y="13716"/>
                </a:lnTo>
                <a:close/>
              </a:path>
              <a:path extrusionOk="0" h="1533525" w="3122295">
                <a:moveTo>
                  <a:pt x="28278" y="738378"/>
                </a:moveTo>
                <a:lnTo>
                  <a:pt x="13716" y="738378"/>
                </a:lnTo>
                <a:lnTo>
                  <a:pt x="28194" y="752094"/>
                </a:lnTo>
                <a:lnTo>
                  <a:pt x="28278" y="738378"/>
                </a:lnTo>
                <a:close/>
              </a:path>
              <a:path extrusionOk="0" h="1533525" w="3122295">
                <a:moveTo>
                  <a:pt x="866394" y="1504950"/>
                </a:moveTo>
                <a:lnTo>
                  <a:pt x="866394" y="744474"/>
                </a:lnTo>
                <a:lnTo>
                  <a:pt x="859536" y="738378"/>
                </a:lnTo>
                <a:lnTo>
                  <a:pt x="28278" y="738378"/>
                </a:lnTo>
                <a:lnTo>
                  <a:pt x="28194" y="752094"/>
                </a:lnTo>
                <a:lnTo>
                  <a:pt x="13716" y="738378"/>
                </a:lnTo>
                <a:lnTo>
                  <a:pt x="13716" y="765810"/>
                </a:lnTo>
                <a:lnTo>
                  <a:pt x="838200" y="765810"/>
                </a:lnTo>
                <a:lnTo>
                  <a:pt x="838200" y="752094"/>
                </a:lnTo>
                <a:lnTo>
                  <a:pt x="851916" y="765810"/>
                </a:lnTo>
                <a:lnTo>
                  <a:pt x="851916" y="1504950"/>
                </a:lnTo>
                <a:lnTo>
                  <a:pt x="866394" y="1504950"/>
                </a:lnTo>
                <a:close/>
              </a:path>
              <a:path extrusionOk="0" h="1533525" w="3122295">
                <a:moveTo>
                  <a:pt x="32766" y="13716"/>
                </a:moveTo>
                <a:lnTo>
                  <a:pt x="19050" y="27432"/>
                </a:lnTo>
                <a:lnTo>
                  <a:pt x="32681" y="27432"/>
                </a:lnTo>
                <a:lnTo>
                  <a:pt x="32766" y="13716"/>
                </a:lnTo>
                <a:close/>
              </a:path>
              <a:path extrusionOk="0" h="1533525" w="3122295">
                <a:moveTo>
                  <a:pt x="32681" y="27432"/>
                </a:moveTo>
                <a:lnTo>
                  <a:pt x="19050" y="27432"/>
                </a:lnTo>
                <a:lnTo>
                  <a:pt x="19050" y="738378"/>
                </a:lnTo>
                <a:lnTo>
                  <a:pt x="28278" y="738378"/>
                </a:lnTo>
                <a:lnTo>
                  <a:pt x="32681" y="27432"/>
                </a:lnTo>
                <a:close/>
              </a:path>
              <a:path extrusionOk="0" h="1533525" w="3122295">
                <a:moveTo>
                  <a:pt x="32766" y="27432"/>
                </a:moveTo>
                <a:lnTo>
                  <a:pt x="32766" y="13716"/>
                </a:lnTo>
                <a:lnTo>
                  <a:pt x="32681" y="27432"/>
                </a:lnTo>
                <a:close/>
              </a:path>
              <a:path extrusionOk="0" h="1533525" w="3122295">
                <a:moveTo>
                  <a:pt x="851916" y="765810"/>
                </a:moveTo>
                <a:lnTo>
                  <a:pt x="838200" y="752094"/>
                </a:lnTo>
                <a:lnTo>
                  <a:pt x="838200" y="765810"/>
                </a:lnTo>
                <a:lnTo>
                  <a:pt x="851916" y="765810"/>
                </a:lnTo>
                <a:close/>
              </a:path>
              <a:path extrusionOk="0" h="1533525" w="3122295">
                <a:moveTo>
                  <a:pt x="866394" y="1533144"/>
                </a:moveTo>
                <a:lnTo>
                  <a:pt x="866394" y="1518666"/>
                </a:lnTo>
                <a:lnTo>
                  <a:pt x="851916" y="1504950"/>
                </a:lnTo>
                <a:lnTo>
                  <a:pt x="851916" y="765810"/>
                </a:lnTo>
                <a:lnTo>
                  <a:pt x="838200" y="765810"/>
                </a:lnTo>
                <a:lnTo>
                  <a:pt x="838200" y="1526286"/>
                </a:lnTo>
                <a:lnTo>
                  <a:pt x="844296" y="1533144"/>
                </a:lnTo>
                <a:lnTo>
                  <a:pt x="866394" y="1533144"/>
                </a:lnTo>
                <a:close/>
              </a:path>
              <a:path extrusionOk="0" h="1533525" w="3122295">
                <a:moveTo>
                  <a:pt x="1536954" y="1504950"/>
                </a:moveTo>
                <a:lnTo>
                  <a:pt x="851916" y="1504950"/>
                </a:lnTo>
                <a:lnTo>
                  <a:pt x="866394" y="1518666"/>
                </a:lnTo>
                <a:lnTo>
                  <a:pt x="866394" y="1533144"/>
                </a:lnTo>
                <a:lnTo>
                  <a:pt x="1522476" y="1533144"/>
                </a:lnTo>
                <a:lnTo>
                  <a:pt x="1522476" y="1518666"/>
                </a:lnTo>
                <a:lnTo>
                  <a:pt x="1536954" y="1504950"/>
                </a:lnTo>
                <a:close/>
              </a:path>
              <a:path extrusionOk="0" h="1533525" w="3122295">
                <a:moveTo>
                  <a:pt x="3087753" y="723900"/>
                </a:moveTo>
                <a:lnTo>
                  <a:pt x="1840230" y="723900"/>
                </a:lnTo>
                <a:lnTo>
                  <a:pt x="1838706" y="724662"/>
                </a:lnTo>
                <a:lnTo>
                  <a:pt x="1642872" y="811530"/>
                </a:lnTo>
                <a:lnTo>
                  <a:pt x="1639824" y="813054"/>
                </a:lnTo>
                <a:lnTo>
                  <a:pt x="1637538" y="815340"/>
                </a:lnTo>
                <a:lnTo>
                  <a:pt x="1636014" y="817626"/>
                </a:lnTo>
                <a:lnTo>
                  <a:pt x="1524762" y="1020318"/>
                </a:lnTo>
                <a:lnTo>
                  <a:pt x="1523238" y="1022604"/>
                </a:lnTo>
                <a:lnTo>
                  <a:pt x="1522476" y="1024890"/>
                </a:lnTo>
                <a:lnTo>
                  <a:pt x="1522476" y="1504950"/>
                </a:lnTo>
                <a:lnTo>
                  <a:pt x="1536954" y="1504950"/>
                </a:lnTo>
                <a:lnTo>
                  <a:pt x="1536954" y="1533144"/>
                </a:lnTo>
                <a:lnTo>
                  <a:pt x="1544574" y="1533144"/>
                </a:lnTo>
                <a:lnTo>
                  <a:pt x="1549146" y="1528000"/>
                </a:lnTo>
                <a:lnTo>
                  <a:pt x="1549146" y="1034034"/>
                </a:lnTo>
                <a:lnTo>
                  <a:pt x="1550670" y="1027176"/>
                </a:lnTo>
                <a:lnTo>
                  <a:pt x="1550670" y="1031257"/>
                </a:lnTo>
                <a:lnTo>
                  <a:pt x="1654302" y="842448"/>
                </a:lnTo>
                <a:lnTo>
                  <a:pt x="1654302" y="837438"/>
                </a:lnTo>
                <a:lnTo>
                  <a:pt x="1660398" y="831342"/>
                </a:lnTo>
                <a:lnTo>
                  <a:pt x="1660398" y="834723"/>
                </a:lnTo>
                <a:lnTo>
                  <a:pt x="1844040" y="752945"/>
                </a:lnTo>
                <a:lnTo>
                  <a:pt x="1844040" y="751332"/>
                </a:lnTo>
                <a:lnTo>
                  <a:pt x="1849374" y="750570"/>
                </a:lnTo>
                <a:lnTo>
                  <a:pt x="1849374" y="751332"/>
                </a:lnTo>
                <a:lnTo>
                  <a:pt x="3087624" y="751332"/>
                </a:lnTo>
                <a:lnTo>
                  <a:pt x="3087624" y="737616"/>
                </a:lnTo>
                <a:lnTo>
                  <a:pt x="3087753" y="723900"/>
                </a:lnTo>
                <a:close/>
              </a:path>
              <a:path extrusionOk="0" h="1533525" w="3122295">
                <a:moveTo>
                  <a:pt x="1536954" y="1533144"/>
                </a:moveTo>
                <a:lnTo>
                  <a:pt x="1536954" y="1504950"/>
                </a:lnTo>
                <a:lnTo>
                  <a:pt x="1522476" y="1518666"/>
                </a:lnTo>
                <a:lnTo>
                  <a:pt x="1522476" y="1533144"/>
                </a:lnTo>
                <a:lnTo>
                  <a:pt x="1536954" y="1533144"/>
                </a:lnTo>
                <a:close/>
              </a:path>
              <a:path extrusionOk="0" h="1533525" w="3122295">
                <a:moveTo>
                  <a:pt x="1550670" y="1031257"/>
                </a:moveTo>
                <a:lnTo>
                  <a:pt x="1550670" y="1027176"/>
                </a:lnTo>
                <a:lnTo>
                  <a:pt x="1549146" y="1034034"/>
                </a:lnTo>
                <a:lnTo>
                  <a:pt x="1550670" y="1031257"/>
                </a:lnTo>
                <a:close/>
              </a:path>
              <a:path extrusionOk="0" h="1533525" w="3122295">
                <a:moveTo>
                  <a:pt x="1550670" y="1526286"/>
                </a:moveTo>
                <a:lnTo>
                  <a:pt x="1550670" y="1031257"/>
                </a:lnTo>
                <a:lnTo>
                  <a:pt x="1549146" y="1034034"/>
                </a:lnTo>
                <a:lnTo>
                  <a:pt x="1549146" y="1528000"/>
                </a:lnTo>
                <a:lnTo>
                  <a:pt x="1550670" y="1526286"/>
                </a:lnTo>
                <a:close/>
              </a:path>
              <a:path extrusionOk="0" h="1533525" w="3122295">
                <a:moveTo>
                  <a:pt x="1660398" y="831342"/>
                </a:moveTo>
                <a:lnTo>
                  <a:pt x="1654302" y="837438"/>
                </a:lnTo>
                <a:lnTo>
                  <a:pt x="1657941" y="835817"/>
                </a:lnTo>
                <a:lnTo>
                  <a:pt x="1660398" y="831342"/>
                </a:lnTo>
                <a:close/>
              </a:path>
              <a:path extrusionOk="0" h="1533525" w="3122295">
                <a:moveTo>
                  <a:pt x="1657941" y="835817"/>
                </a:moveTo>
                <a:lnTo>
                  <a:pt x="1654302" y="837438"/>
                </a:lnTo>
                <a:lnTo>
                  <a:pt x="1654302" y="842448"/>
                </a:lnTo>
                <a:lnTo>
                  <a:pt x="1657941" y="835817"/>
                </a:lnTo>
                <a:close/>
              </a:path>
              <a:path extrusionOk="0" h="1533525" w="3122295">
                <a:moveTo>
                  <a:pt x="1660398" y="834723"/>
                </a:moveTo>
                <a:lnTo>
                  <a:pt x="1660398" y="831342"/>
                </a:lnTo>
                <a:lnTo>
                  <a:pt x="1657941" y="835817"/>
                </a:lnTo>
                <a:lnTo>
                  <a:pt x="1660398" y="834723"/>
                </a:lnTo>
                <a:close/>
              </a:path>
              <a:path extrusionOk="0" h="1533525" w="3122295">
                <a:moveTo>
                  <a:pt x="1849374" y="750570"/>
                </a:moveTo>
                <a:lnTo>
                  <a:pt x="1844040" y="751332"/>
                </a:lnTo>
                <a:lnTo>
                  <a:pt x="1847662" y="751332"/>
                </a:lnTo>
                <a:lnTo>
                  <a:pt x="1849374" y="750570"/>
                </a:lnTo>
                <a:close/>
              </a:path>
              <a:path extrusionOk="0" h="1533525" w="3122295">
                <a:moveTo>
                  <a:pt x="1847662" y="751332"/>
                </a:moveTo>
                <a:lnTo>
                  <a:pt x="1844040" y="751332"/>
                </a:lnTo>
                <a:lnTo>
                  <a:pt x="1844040" y="752945"/>
                </a:lnTo>
                <a:lnTo>
                  <a:pt x="1847662" y="751332"/>
                </a:lnTo>
                <a:close/>
              </a:path>
              <a:path extrusionOk="0" h="1533525" w="3122295">
                <a:moveTo>
                  <a:pt x="1849374" y="751332"/>
                </a:moveTo>
                <a:lnTo>
                  <a:pt x="1849374" y="750570"/>
                </a:lnTo>
                <a:lnTo>
                  <a:pt x="1847662" y="751332"/>
                </a:lnTo>
                <a:lnTo>
                  <a:pt x="1849374" y="751332"/>
                </a:lnTo>
                <a:close/>
              </a:path>
              <a:path extrusionOk="0" h="1533525" w="3122295">
                <a:moveTo>
                  <a:pt x="3101340" y="723900"/>
                </a:moveTo>
                <a:lnTo>
                  <a:pt x="3087753" y="723900"/>
                </a:lnTo>
                <a:lnTo>
                  <a:pt x="3087624" y="737616"/>
                </a:lnTo>
                <a:lnTo>
                  <a:pt x="3101340" y="723900"/>
                </a:lnTo>
                <a:close/>
              </a:path>
              <a:path extrusionOk="0" h="1533525" w="3122295">
                <a:moveTo>
                  <a:pt x="3101340" y="751332"/>
                </a:moveTo>
                <a:lnTo>
                  <a:pt x="3101340" y="723900"/>
                </a:lnTo>
                <a:lnTo>
                  <a:pt x="3087624" y="737616"/>
                </a:lnTo>
                <a:lnTo>
                  <a:pt x="3087624" y="751332"/>
                </a:lnTo>
                <a:lnTo>
                  <a:pt x="3101340" y="751332"/>
                </a:lnTo>
                <a:close/>
              </a:path>
              <a:path extrusionOk="0" h="1533525" w="3122295">
                <a:moveTo>
                  <a:pt x="3108198" y="751332"/>
                </a:moveTo>
                <a:lnTo>
                  <a:pt x="3108198" y="27432"/>
                </a:lnTo>
                <a:lnTo>
                  <a:pt x="3094352" y="27432"/>
                </a:lnTo>
                <a:lnTo>
                  <a:pt x="3087753" y="723900"/>
                </a:lnTo>
                <a:lnTo>
                  <a:pt x="3101340" y="723900"/>
                </a:lnTo>
                <a:lnTo>
                  <a:pt x="3101340" y="751332"/>
                </a:lnTo>
                <a:lnTo>
                  <a:pt x="3108198" y="751332"/>
                </a:lnTo>
                <a:close/>
              </a:path>
              <a:path extrusionOk="0" h="1533525" w="3122295">
                <a:moveTo>
                  <a:pt x="3108198" y="27432"/>
                </a:moveTo>
                <a:lnTo>
                  <a:pt x="3094482" y="13716"/>
                </a:lnTo>
                <a:lnTo>
                  <a:pt x="3094352" y="27432"/>
                </a:lnTo>
                <a:lnTo>
                  <a:pt x="3108198" y="27432"/>
                </a:lnTo>
                <a:close/>
              </a:path>
            </a:pathLst>
          </a:custGeom>
          <a:solidFill>
            <a:srgbClr val="385D8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9"/>
          <p:cNvSpPr/>
          <p:nvPr/>
        </p:nvSpPr>
        <p:spPr>
          <a:xfrm>
            <a:off x="5583935" y="1906523"/>
            <a:ext cx="0" cy="5751830"/>
          </a:xfrm>
          <a:custGeom>
            <a:rect b="b" l="l" r="r" t="t"/>
            <a:pathLst>
              <a:path extrusionOk="0" h="5751830" w="120000">
                <a:moveTo>
                  <a:pt x="0" y="0"/>
                </a:moveTo>
                <a:lnTo>
                  <a:pt x="0" y="5751576"/>
                </a:lnTo>
              </a:path>
            </a:pathLst>
          </a:custGeom>
          <a:noFill/>
          <a:ln cap="flat" cmpd="sng" w="10650">
            <a:solidFill>
              <a:srgbClr val="4A7E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0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553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Terminologies (5)</a:t>
            </a:r>
            <a:endParaRPr/>
          </a:p>
        </p:txBody>
      </p:sp>
      <p:sp>
        <p:nvSpPr>
          <p:cNvPr id="446" name="Google Shape;446;p60"/>
          <p:cNvSpPr txBox="1"/>
          <p:nvPr>
            <p:ph idx="1" type="body"/>
          </p:nvPr>
        </p:nvSpPr>
        <p:spPr>
          <a:xfrm>
            <a:off x="591566" y="1903984"/>
            <a:ext cx="4490085" cy="483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Yet More Terminologies:</a:t>
            </a:r>
            <a:endParaRPr/>
          </a:p>
          <a:p>
            <a:pPr indent="-377190" lvl="0" marL="38989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lang="en-US" sz="2650"/>
              <a:t>Directed Acyclic Graph (DAG)</a:t>
            </a:r>
            <a:endParaRPr sz="2650"/>
          </a:p>
          <a:p>
            <a:pPr indent="-314325" lvl="1" marL="829944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Directed graph that has no cycle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lang="en-US" sz="2650"/>
              <a:t>Tree (bottom left)</a:t>
            </a:r>
            <a:endParaRPr sz="2650"/>
          </a:p>
          <a:p>
            <a:pPr indent="-314325" lvl="1" marL="829944" marR="59690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Connected graph, E = V ‐ 1,  one unique path between  any pair of vertices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/>
              <a:t>Bipartite Graph (bottom right)</a:t>
            </a:r>
            <a:endParaRPr sz="2600"/>
          </a:p>
          <a:p>
            <a:pPr indent="-314325" lvl="1" marL="829944" marR="19177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If we can partition the vertices  into two sets so that there is  no edge between members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8299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/>
              <a:t>of the same set</a:t>
            </a:r>
            <a:endParaRPr sz="2200"/>
          </a:p>
        </p:txBody>
      </p:sp>
      <p:sp>
        <p:nvSpPr>
          <p:cNvPr id="447" name="Google Shape;447;p60"/>
          <p:cNvSpPr/>
          <p:nvPr/>
        </p:nvSpPr>
        <p:spPr>
          <a:xfrm>
            <a:off x="6255258" y="2628138"/>
            <a:ext cx="3691128" cy="134340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60"/>
          <p:cNvSpPr/>
          <p:nvPr/>
        </p:nvSpPr>
        <p:spPr>
          <a:xfrm>
            <a:off x="6134100" y="4561332"/>
            <a:ext cx="3579876" cy="25778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60"/>
          <p:cNvSpPr/>
          <p:nvPr/>
        </p:nvSpPr>
        <p:spPr>
          <a:xfrm>
            <a:off x="6576059" y="2747772"/>
            <a:ext cx="333375" cy="567055"/>
          </a:xfrm>
          <a:custGeom>
            <a:rect b="b" l="l" r="r" t="t"/>
            <a:pathLst>
              <a:path extrusionOk="0" h="567054" w="333375">
                <a:moveTo>
                  <a:pt x="322422" y="197007"/>
                </a:moveTo>
                <a:lnTo>
                  <a:pt x="322422" y="72604"/>
                </a:lnTo>
                <a:lnTo>
                  <a:pt x="322023" y="119689"/>
                </a:lnTo>
                <a:lnTo>
                  <a:pt x="317425" y="166111"/>
                </a:lnTo>
                <a:lnTo>
                  <a:pt x="308736" y="211580"/>
                </a:lnTo>
                <a:lnTo>
                  <a:pt x="296064" y="255807"/>
                </a:lnTo>
                <a:lnTo>
                  <a:pt x="279518" y="298502"/>
                </a:lnTo>
                <a:lnTo>
                  <a:pt x="259203" y="339375"/>
                </a:lnTo>
                <a:lnTo>
                  <a:pt x="235230" y="378138"/>
                </a:lnTo>
                <a:lnTo>
                  <a:pt x="207704" y="414499"/>
                </a:lnTo>
                <a:lnTo>
                  <a:pt x="176735" y="448171"/>
                </a:lnTo>
                <a:lnTo>
                  <a:pt x="142429" y="478863"/>
                </a:lnTo>
                <a:lnTo>
                  <a:pt x="104895" y="506285"/>
                </a:lnTo>
                <a:lnTo>
                  <a:pt x="64241" y="530149"/>
                </a:lnTo>
                <a:lnTo>
                  <a:pt x="20574" y="550164"/>
                </a:lnTo>
                <a:lnTo>
                  <a:pt x="0" y="557784"/>
                </a:lnTo>
                <a:lnTo>
                  <a:pt x="3810" y="566928"/>
                </a:lnTo>
                <a:lnTo>
                  <a:pt x="69392" y="539228"/>
                </a:lnTo>
                <a:lnTo>
                  <a:pt x="110703" y="515051"/>
                </a:lnTo>
                <a:lnTo>
                  <a:pt x="148945" y="487102"/>
                </a:lnTo>
                <a:lnTo>
                  <a:pt x="183983" y="455707"/>
                </a:lnTo>
                <a:lnTo>
                  <a:pt x="215681" y="421189"/>
                </a:lnTo>
                <a:lnTo>
                  <a:pt x="243904" y="383873"/>
                </a:lnTo>
                <a:lnTo>
                  <a:pt x="268519" y="344085"/>
                </a:lnTo>
                <a:lnTo>
                  <a:pt x="289389" y="302150"/>
                </a:lnTo>
                <a:lnTo>
                  <a:pt x="306380" y="258391"/>
                </a:lnTo>
                <a:lnTo>
                  <a:pt x="319356" y="213134"/>
                </a:lnTo>
                <a:lnTo>
                  <a:pt x="322422" y="197007"/>
                </a:lnTo>
                <a:close/>
              </a:path>
              <a:path extrusionOk="0" h="567054" w="333375">
                <a:moveTo>
                  <a:pt x="332851" y="71623"/>
                </a:moveTo>
                <a:lnTo>
                  <a:pt x="328422" y="23622"/>
                </a:lnTo>
                <a:lnTo>
                  <a:pt x="325374" y="0"/>
                </a:lnTo>
                <a:lnTo>
                  <a:pt x="314706" y="2286"/>
                </a:lnTo>
                <a:lnTo>
                  <a:pt x="318516" y="25146"/>
                </a:lnTo>
                <a:lnTo>
                  <a:pt x="322422" y="72604"/>
                </a:lnTo>
                <a:lnTo>
                  <a:pt x="322422" y="197007"/>
                </a:lnTo>
                <a:lnTo>
                  <a:pt x="328184" y="166704"/>
                </a:lnTo>
                <a:lnTo>
                  <a:pt x="332727" y="119425"/>
                </a:lnTo>
                <a:lnTo>
                  <a:pt x="332851" y="7162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60"/>
          <p:cNvSpPr txBox="1"/>
          <p:nvPr/>
        </p:nvSpPr>
        <p:spPr>
          <a:xfrm>
            <a:off x="6029172" y="1939404"/>
            <a:ext cx="1444625" cy="629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degree of  vertex 0 = 2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60"/>
          <p:cNvSpPr/>
          <p:nvPr/>
        </p:nvSpPr>
        <p:spPr>
          <a:xfrm>
            <a:off x="6900671" y="3226741"/>
            <a:ext cx="563245" cy="342265"/>
          </a:xfrm>
          <a:custGeom>
            <a:rect b="b" l="l" r="r" t="t"/>
            <a:pathLst>
              <a:path extrusionOk="0" h="342264" w="563245">
                <a:moveTo>
                  <a:pt x="563118" y="8710"/>
                </a:moveTo>
                <a:lnTo>
                  <a:pt x="541020" y="4900"/>
                </a:lnTo>
                <a:lnTo>
                  <a:pt x="492487" y="0"/>
                </a:lnTo>
                <a:lnTo>
                  <a:pt x="444502" y="127"/>
                </a:lnTo>
                <a:lnTo>
                  <a:pt x="397329" y="5069"/>
                </a:lnTo>
                <a:lnTo>
                  <a:pt x="351236" y="14610"/>
                </a:lnTo>
                <a:lnTo>
                  <a:pt x="306490" y="28536"/>
                </a:lnTo>
                <a:lnTo>
                  <a:pt x="263356" y="46632"/>
                </a:lnTo>
                <a:lnTo>
                  <a:pt x="222103" y="68685"/>
                </a:lnTo>
                <a:lnTo>
                  <a:pt x="182997" y="94478"/>
                </a:lnTo>
                <a:lnTo>
                  <a:pt x="146305" y="123799"/>
                </a:lnTo>
                <a:lnTo>
                  <a:pt x="112292" y="156432"/>
                </a:lnTo>
                <a:lnTo>
                  <a:pt x="81227" y="192162"/>
                </a:lnTo>
                <a:lnTo>
                  <a:pt x="53376" y="230777"/>
                </a:lnTo>
                <a:lnTo>
                  <a:pt x="29005" y="272059"/>
                </a:lnTo>
                <a:lnTo>
                  <a:pt x="8381" y="315796"/>
                </a:lnTo>
                <a:lnTo>
                  <a:pt x="0" y="337894"/>
                </a:lnTo>
                <a:lnTo>
                  <a:pt x="9906" y="341704"/>
                </a:lnTo>
                <a:lnTo>
                  <a:pt x="18288" y="319606"/>
                </a:lnTo>
                <a:lnTo>
                  <a:pt x="38651" y="276712"/>
                </a:lnTo>
                <a:lnTo>
                  <a:pt x="62593" y="236252"/>
                </a:lnTo>
                <a:lnTo>
                  <a:pt x="89868" y="198433"/>
                </a:lnTo>
                <a:lnTo>
                  <a:pt x="120230" y="163461"/>
                </a:lnTo>
                <a:lnTo>
                  <a:pt x="153432" y="131541"/>
                </a:lnTo>
                <a:lnTo>
                  <a:pt x="189230" y="102879"/>
                </a:lnTo>
                <a:lnTo>
                  <a:pt x="227376" y="77681"/>
                </a:lnTo>
                <a:lnTo>
                  <a:pt x="267624" y="56153"/>
                </a:lnTo>
                <a:lnTo>
                  <a:pt x="309729" y="38500"/>
                </a:lnTo>
                <a:lnTo>
                  <a:pt x="353445" y="24928"/>
                </a:lnTo>
                <a:lnTo>
                  <a:pt x="398526" y="15643"/>
                </a:lnTo>
                <a:lnTo>
                  <a:pt x="444502" y="10874"/>
                </a:lnTo>
                <a:lnTo>
                  <a:pt x="492487" y="10827"/>
                </a:lnTo>
                <a:lnTo>
                  <a:pt x="539496" y="15568"/>
                </a:lnTo>
                <a:lnTo>
                  <a:pt x="560832" y="19378"/>
                </a:lnTo>
                <a:lnTo>
                  <a:pt x="563118" y="871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60"/>
          <p:cNvSpPr txBox="1"/>
          <p:nvPr/>
        </p:nvSpPr>
        <p:spPr>
          <a:xfrm>
            <a:off x="6029197" y="3458832"/>
            <a:ext cx="988694" cy="931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just">
              <a:lnSpc>
                <a:spcPct val="101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degree  of vertex  2 = 2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60"/>
          <p:cNvSpPr/>
          <p:nvPr/>
        </p:nvSpPr>
        <p:spPr>
          <a:xfrm>
            <a:off x="5663184" y="1906523"/>
            <a:ext cx="0" cy="5751830"/>
          </a:xfrm>
          <a:custGeom>
            <a:rect b="b" l="l" r="r" t="t"/>
            <a:pathLst>
              <a:path extrusionOk="0" h="5751830" w="120000">
                <a:moveTo>
                  <a:pt x="0" y="0"/>
                </a:moveTo>
                <a:lnTo>
                  <a:pt x="0" y="5751576"/>
                </a:lnTo>
              </a:path>
            </a:pathLst>
          </a:custGeom>
          <a:noFill/>
          <a:ln cap="flat" cmpd="sng" w="10650">
            <a:solidFill>
              <a:srgbClr val="4A7E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/>
          <p:nvPr>
            <p:ph type="ctrTitle"/>
          </p:nvPr>
        </p:nvSpPr>
        <p:spPr>
          <a:xfrm>
            <a:off x="882650" y="3120542"/>
            <a:ext cx="8293100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Next, we will discuss three Graph DS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http://visualgo.net</a:t>
            </a:r>
            <a:r>
              <a:rPr b="1"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/graphds.html</a:t>
            </a:r>
            <a:endParaRPr/>
          </a:p>
        </p:txBody>
      </p:sp>
      <p:sp>
        <p:nvSpPr>
          <p:cNvPr id="459" name="Google Shape;459;p61"/>
          <p:cNvSpPr txBox="1"/>
          <p:nvPr>
            <p:ph idx="1" type="subTitle"/>
          </p:nvPr>
        </p:nvSpPr>
        <p:spPr>
          <a:xfrm>
            <a:off x="882589" y="4005986"/>
            <a:ext cx="8293221" cy="164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DS will be revisited in Week 06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‐</a:t>
            </a:r>
            <a:r>
              <a:rPr lang="en-US"/>
              <a:t>13 :O (i.e. very important)  Reference: CP3 Section 2.4.1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 DATA STRUCTURES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2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0834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</a:t>
            </a:r>
            <a:endParaRPr/>
          </a:p>
        </p:txBody>
      </p:sp>
      <p:sp>
        <p:nvSpPr>
          <p:cNvPr id="465" name="Google Shape;465;p62"/>
          <p:cNvSpPr txBox="1"/>
          <p:nvPr/>
        </p:nvSpPr>
        <p:spPr>
          <a:xfrm>
            <a:off x="591487" y="1903984"/>
            <a:ext cx="8535670" cy="4307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Format: a 2D array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AdjMatrix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(see an example below)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323850" rtl="0" algn="l">
              <a:lnSpc>
                <a:spcPct val="101600"/>
              </a:lnSpc>
              <a:spcBef>
                <a:spcPts val="2455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AdjMatrix[i][j]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contains value 1 if there exist an  edge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30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G, otherwise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AdjMatrix[i][j]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contains 0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603250" rtl="0" algn="l">
              <a:lnSpc>
                <a:spcPct val="100499"/>
              </a:lnSpc>
              <a:spcBef>
                <a:spcPts val="66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weighted graph, 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AdjMatrix[i][j]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contains the weight  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edge </a:t>
            </a:r>
            <a:r>
              <a:rPr b="1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6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1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not just binary values {1, 0}.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46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Complexity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O(V</a:t>
            </a:r>
            <a:r>
              <a:rPr b="1" baseline="30000" i="0" lang="en-US" sz="30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2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|V| =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455993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vertices in G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62"/>
          <p:cNvSpPr/>
          <p:nvPr/>
        </p:nvSpPr>
        <p:spPr>
          <a:xfrm>
            <a:off x="5419344" y="5430011"/>
            <a:ext cx="4464558" cy="21038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4853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</a:t>
            </a:r>
            <a:endParaRPr/>
          </a:p>
        </p:txBody>
      </p:sp>
      <p:sp>
        <p:nvSpPr>
          <p:cNvPr id="472" name="Google Shape;472;p63"/>
          <p:cNvSpPr txBox="1"/>
          <p:nvPr/>
        </p:nvSpPr>
        <p:spPr>
          <a:xfrm>
            <a:off x="591566" y="1584652"/>
            <a:ext cx="8376920" cy="1568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5080" rtl="0" algn="l">
              <a:lnSpc>
                <a:spcPct val="168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Format: array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AdjList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lists, one for each vertex  For each vertex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AdjList[i]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stores list of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's neighbors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63"/>
          <p:cNvSpPr txBox="1"/>
          <p:nvPr/>
        </p:nvSpPr>
        <p:spPr>
          <a:xfrm>
            <a:off x="591566" y="3242817"/>
            <a:ext cx="8436610" cy="3652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190" lvl="0" marL="3898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weighted graph, stores 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pairs (neighbor, weight)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960" lvl="0" marL="829944" marR="508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for unweighted graph, we can also use the same strategy  as the weighted version using (neighbor, weight),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2994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the weight is set to 0 (unused) or set to 1 (to say unit weight)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1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Complexity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O(V+E)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4420870" rtl="0" algn="l">
              <a:lnSpc>
                <a:spcPct val="1012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1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|E| = number of edges 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G, 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O(V</a:t>
            </a:r>
            <a:r>
              <a:rPr b="1" baseline="30000" i="0" lang="en-US" sz="26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V+E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~= 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max(V, E)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63"/>
          <p:cNvSpPr/>
          <p:nvPr/>
        </p:nvSpPr>
        <p:spPr>
          <a:xfrm>
            <a:off x="5419344" y="5430011"/>
            <a:ext cx="4265676" cy="21038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4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15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Edge List</a:t>
            </a:r>
            <a:endParaRPr/>
          </a:p>
        </p:txBody>
      </p:sp>
      <p:sp>
        <p:nvSpPr>
          <p:cNvPr id="480" name="Google Shape;480;p64"/>
          <p:cNvSpPr txBox="1"/>
          <p:nvPr/>
        </p:nvSpPr>
        <p:spPr>
          <a:xfrm>
            <a:off x="590804" y="1908555"/>
            <a:ext cx="8895080" cy="1869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Format: array 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EdgeList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t/>
            </a:r>
            <a:endParaRPr b="0" i="0" sz="20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edge </a:t>
            </a:r>
            <a:r>
              <a:rPr b="1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EdgeList[i] 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stores an (integer) triple {w(u, v), u, v}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6555" lvl="0" marL="389255" marR="179705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unweighted graph, the weight can be stored as 0 (or 1),  or simply store an (integer) pair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64"/>
          <p:cNvSpPr txBox="1"/>
          <p:nvPr/>
        </p:nvSpPr>
        <p:spPr>
          <a:xfrm>
            <a:off x="590804" y="4054347"/>
            <a:ext cx="3187065" cy="426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Complexity: 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O(E)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64"/>
          <p:cNvSpPr txBox="1"/>
          <p:nvPr/>
        </p:nvSpPr>
        <p:spPr>
          <a:xfrm>
            <a:off x="590804" y="4521961"/>
            <a:ext cx="2793365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190" lvl="0" marL="3898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Remember,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O(V</a:t>
            </a:r>
            <a:r>
              <a:rPr b="1" baseline="30000" i="0" lang="en-US" sz="217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64"/>
          <p:cNvSpPr/>
          <p:nvPr/>
        </p:nvSpPr>
        <p:spPr>
          <a:xfrm>
            <a:off x="4549140" y="3791711"/>
            <a:ext cx="2634996" cy="361492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4809235" y="4838445"/>
            <a:ext cx="252095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64"/>
          <p:cNvSpPr txBox="1"/>
          <p:nvPr/>
        </p:nvSpPr>
        <p:spPr>
          <a:xfrm>
            <a:off x="6658609" y="4838445"/>
            <a:ext cx="252095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64"/>
          <p:cNvSpPr txBox="1"/>
          <p:nvPr/>
        </p:nvSpPr>
        <p:spPr>
          <a:xfrm>
            <a:off x="5752591" y="5781040"/>
            <a:ext cx="252095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64"/>
          <p:cNvSpPr txBox="1"/>
          <p:nvPr/>
        </p:nvSpPr>
        <p:spPr>
          <a:xfrm>
            <a:off x="4840478" y="6724395"/>
            <a:ext cx="252095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6301994" y="4340605"/>
            <a:ext cx="167640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64"/>
          <p:cNvSpPr txBox="1"/>
          <p:nvPr/>
        </p:nvSpPr>
        <p:spPr>
          <a:xfrm>
            <a:off x="5705347" y="3895090"/>
            <a:ext cx="252095" cy="1280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9689" marR="0" rtl="0" algn="l">
              <a:lnSpc>
                <a:spcPct val="100000"/>
              </a:lnSpc>
              <a:spcBef>
                <a:spcPts val="303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64"/>
          <p:cNvSpPr txBox="1"/>
          <p:nvPr/>
        </p:nvSpPr>
        <p:spPr>
          <a:xfrm>
            <a:off x="5202428" y="4342142"/>
            <a:ext cx="167640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4"/>
          <p:cNvSpPr txBox="1"/>
          <p:nvPr/>
        </p:nvSpPr>
        <p:spPr>
          <a:xfrm>
            <a:off x="5359387" y="5253507"/>
            <a:ext cx="167640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4"/>
          <p:cNvSpPr txBox="1"/>
          <p:nvPr/>
        </p:nvSpPr>
        <p:spPr>
          <a:xfrm>
            <a:off x="4730724" y="5882170"/>
            <a:ext cx="167640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4"/>
          <p:cNvSpPr txBox="1"/>
          <p:nvPr/>
        </p:nvSpPr>
        <p:spPr>
          <a:xfrm>
            <a:off x="6301968" y="5520969"/>
            <a:ext cx="167640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4"/>
          <p:cNvSpPr txBox="1"/>
          <p:nvPr/>
        </p:nvSpPr>
        <p:spPr>
          <a:xfrm>
            <a:off x="5437860" y="6463576"/>
            <a:ext cx="167640" cy="362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95" name="Google Shape;495;p64"/>
          <p:cNvGraphicFramePr/>
          <p:nvPr/>
        </p:nvGraphicFramePr>
        <p:xfrm>
          <a:off x="7463663" y="38792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{7492FF3E-55F6-4AD6-997C-A1E3F4A09A0A}</a:tableStyleId>
              </a:tblPr>
              <a:tblGrid>
                <a:gridCol w="494525"/>
                <a:gridCol w="495300"/>
                <a:gridCol w="495300"/>
                <a:gridCol w="494550"/>
              </a:tblGrid>
              <a:tr h="428250"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b="1" lang="en-US" sz="195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33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b="1" lang="en-US" sz="195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b="1" lang="en-US" sz="195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b="1" lang="en-US" sz="195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4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428250"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b="1" lang="en-US" sz="195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33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419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427475"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b="1" lang="en-US" sz="195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33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428250"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b="1" lang="en-US" sz="195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33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427475"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b="1" lang="en-US" sz="195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33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428250"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b="1" lang="en-US" sz="195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33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  <a:tr h="427475"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b="1" lang="en-US" sz="195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33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DF4"/>
                    </a:solidFill>
                  </a:tcPr>
                </a:tc>
              </a:tr>
              <a:tr h="428250"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b="1" lang="en-US" sz="195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33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71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95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39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5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363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Java Implementation (1)</a:t>
            </a:r>
            <a:endParaRPr/>
          </a:p>
        </p:txBody>
      </p:sp>
      <p:sp>
        <p:nvSpPr>
          <p:cNvPr id="501" name="Google Shape;501;p65"/>
          <p:cNvSpPr txBox="1"/>
          <p:nvPr/>
        </p:nvSpPr>
        <p:spPr>
          <a:xfrm>
            <a:off x="590804" y="1959355"/>
            <a:ext cx="5909400" cy="56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Adjacency Matrix: Simple built‐in 2D array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15619" marR="5080" rtl="0" algn="l">
              <a:lnSpc>
                <a:spcPct val="119400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-US" sz="15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i, V = NUM_V; </a:t>
            </a:r>
            <a:r>
              <a:rPr b="1" i="0" lang="en-US" sz="15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NUM_V has been set before  </a:t>
            </a:r>
            <a:r>
              <a:rPr b="1" i="0" lang="en-US" sz="15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int[][] AdjMatrix = new int[V][V];</a:t>
            </a:r>
            <a:endParaRPr b="1" i="0" sz="15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Adjacency List: With Java Collections framework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0" marL="749935" marR="354965" rtl="0" algn="l">
              <a:lnSpc>
                <a:spcPct val="14258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-US" sz="15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Vector &lt; Vector &lt; IntegerPair &gt; &gt; AdjList =  new Vector &lt; Vector &lt; IntegerPair &gt; &gt;();</a:t>
            </a:r>
            <a:endParaRPr b="1" i="0" sz="15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5619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-US" sz="15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IntegerPair is a simple integer pair class</a:t>
            </a:r>
            <a:endParaRPr b="1" i="0" sz="15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5619" marR="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-US" sz="15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to store pair info, see the next slide</a:t>
            </a:r>
            <a:endParaRPr b="1" i="0" sz="15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1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1" i="0" sz="15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List: Also with Java Collections framework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0" marL="749935" marR="1056640" rtl="0" algn="l">
              <a:lnSpc>
                <a:spcPct val="143225"/>
              </a:lnSpc>
              <a:spcBef>
                <a:spcPts val="95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-US" sz="15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Vector &lt; IntegerTriple &gt; &gt; EdgeList =  new Vector &lt; IntegerTriple &gt;();</a:t>
            </a:r>
            <a:endParaRPr b="1" i="0" sz="15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15619" marR="0" rtl="0" algn="l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-US" sz="15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IntegerTriple is similar to IntegerPair</a:t>
            </a:r>
            <a:endParaRPr b="1" i="0" sz="15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t/>
            </a:r>
            <a:endParaRPr b="1" i="0" sz="195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PS: This is </a:t>
            </a:r>
            <a:r>
              <a:rPr b="1" i="1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b="1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implementation, there are other ways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363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Java Implementation (2)</a:t>
            </a:r>
            <a:endParaRPr/>
          </a:p>
        </p:txBody>
      </p:sp>
      <p:sp>
        <p:nvSpPr>
          <p:cNvPr id="507" name="Google Shape;507;p66"/>
          <p:cNvSpPr txBox="1"/>
          <p:nvPr/>
        </p:nvSpPr>
        <p:spPr>
          <a:xfrm>
            <a:off x="590804" y="1844979"/>
            <a:ext cx="7283450" cy="225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8605" lvl="0" marL="280670" marR="5080" rtl="0" algn="l">
              <a:lnSpc>
                <a:spcPct val="120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IntegerPair implements Comparable&lt;IntegerPair&gt; {  Integer _first, _second;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8067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IntegerPair(Integer f, Integer s) {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9275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_first = f;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49275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_second = s;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8067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8067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public int compareTo(IntegerPair o) {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8" name="Google Shape;508;p66"/>
          <p:cNvSpPr txBox="1"/>
          <p:nvPr/>
        </p:nvSpPr>
        <p:spPr>
          <a:xfrm>
            <a:off x="1128003" y="4152430"/>
            <a:ext cx="4864735" cy="29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(!this.first().equals(o.first()))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66"/>
          <p:cNvSpPr txBox="1"/>
          <p:nvPr/>
        </p:nvSpPr>
        <p:spPr>
          <a:xfrm>
            <a:off x="2338021" y="4474717"/>
            <a:ext cx="3385820" cy="29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this.first() - o.first();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66"/>
          <p:cNvSpPr txBox="1"/>
          <p:nvPr/>
        </p:nvSpPr>
        <p:spPr>
          <a:xfrm>
            <a:off x="1128013" y="4419777"/>
            <a:ext cx="1101090" cy="993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268605" lvl="0" marL="12700" marR="5080" rtl="0" algn="l">
              <a:lnSpc>
                <a:spcPct val="120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 else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81305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66"/>
          <p:cNvSpPr txBox="1"/>
          <p:nvPr/>
        </p:nvSpPr>
        <p:spPr>
          <a:xfrm>
            <a:off x="2337887" y="5118607"/>
            <a:ext cx="3654425" cy="29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this.second() - o.second();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2" name="Google Shape;512;p66"/>
          <p:cNvSpPr txBox="1"/>
          <p:nvPr/>
        </p:nvSpPr>
        <p:spPr>
          <a:xfrm>
            <a:off x="6101588" y="4152430"/>
            <a:ext cx="3789679" cy="126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en-US" sz="1750" u="sng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this.first() != o.first()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en-US" sz="1750" u="sng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is wrong!, we want to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en-US" sz="1750" u="sng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compare their values,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en-US" sz="1750" u="sng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// not their references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3" name="Google Shape;513;p66"/>
          <p:cNvSpPr txBox="1"/>
          <p:nvPr/>
        </p:nvSpPr>
        <p:spPr>
          <a:xfrm>
            <a:off x="590817" y="5440171"/>
            <a:ext cx="9298940" cy="158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806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80670" marR="4171950" rtl="0" algn="l">
              <a:lnSpc>
                <a:spcPct val="145142"/>
              </a:lnSpc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Integer first() { return _first; }  Integer second() { return _second; }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 IntegerTriple is similar to IntegerPair, just that it has 3 fields</a:t>
            </a:r>
            <a:endParaRPr b="0" i="0" sz="17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7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363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Java Implementation (3)</a:t>
            </a:r>
            <a:endParaRPr/>
          </a:p>
        </p:txBody>
      </p:sp>
      <p:sp>
        <p:nvSpPr>
          <p:cNvPr id="519" name="Google Shape;519;p67"/>
          <p:cNvSpPr txBox="1"/>
          <p:nvPr/>
        </p:nvSpPr>
        <p:spPr>
          <a:xfrm>
            <a:off x="590804" y="1903984"/>
            <a:ext cx="8650605" cy="4542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use AdjList for most graph problems in CS2010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70C0"/>
              </a:buClr>
              <a:buSzPts val="2650"/>
              <a:buFont typeface="Arial"/>
              <a:buChar char="•"/>
            </a:pPr>
            <a:r>
              <a:rPr b="0" i="0" lang="en-US" sz="265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Vector &lt; </a:t>
            </a:r>
            <a:r>
              <a:rPr b="0" i="0" lang="en-US" sz="26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Vector &lt; </a:t>
            </a:r>
            <a:r>
              <a:rPr b="0" i="0" lang="en-US" sz="26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IntegerPair </a:t>
            </a:r>
            <a:r>
              <a:rPr b="0" i="0" lang="en-US" sz="26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0" i="0" lang="en-US" sz="265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&gt; AdjList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use 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IntegerPair?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60" lvl="2" marL="12700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to store pair of information for each edge: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6936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(neighbor number, weight), weight = 0/unused for unweighted graph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use </a:t>
            </a:r>
            <a:r>
              <a:rPr b="0" i="0" lang="en-US" sz="2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Vector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0" i="0" lang="en-US" sz="22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IntegerPair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0825" lvl="2" marL="1269365" marR="108585" rtl="0" algn="l">
              <a:lnSpc>
                <a:spcPct val="101000"/>
              </a:lnSpc>
              <a:spcBef>
                <a:spcPts val="505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Vector’s </a:t>
            </a:r>
            <a:r>
              <a:rPr b="1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auto‐resize feature </a:t>
            </a:r>
            <a:r>
              <a:rPr b="0" i="0" lang="en-US" sz="19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If you have </a:t>
            </a:r>
            <a:r>
              <a:rPr b="1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neighbors of a vertex,  just add </a:t>
            </a:r>
            <a:r>
              <a:rPr b="1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 to an initially empty </a:t>
            </a:r>
            <a:r>
              <a:rPr b="0" i="0" lang="en-US" sz="19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Vector of IntegerPair 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this vertex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1458" lvl="2" marL="1269365" marR="0" rtl="0" algn="l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replace this with Java List or ArrayList if you want to…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use </a:t>
            </a:r>
            <a:r>
              <a:rPr b="0" i="0" lang="en-US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Vector 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b="0" i="0" lang="en-US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Vector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of </a:t>
            </a:r>
            <a:r>
              <a:rPr b="0" i="0" lang="en-US" sz="22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IntegerPair</a:t>
            </a: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s?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0825" lvl="2" marL="1269365" marR="154305" rtl="0" algn="l">
              <a:lnSpc>
                <a:spcPct val="1008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•"/>
            </a:pP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Vector’s </a:t>
            </a:r>
            <a:r>
              <a:rPr b="1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indexing feature </a:t>
            </a:r>
            <a:r>
              <a:rPr b="0" i="0" lang="en-US" sz="1950" u="none" cap="none" strike="noStrik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if we want to enumerate neighbors of  vertex u, use </a:t>
            </a:r>
            <a:r>
              <a:rPr b="1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AdjList.get(u) 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access the correct </a:t>
            </a:r>
            <a:r>
              <a:rPr b="0" i="0" lang="en-US" sz="195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Vector of IntegerPair</a:t>
            </a:r>
            <a:r>
              <a:rPr b="0" i="0" lang="en-US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b="0" i="0" sz="19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380" y="114300"/>
            <a:ext cx="10058400" cy="5356225"/>
          </a:xfrm>
          <a:custGeom>
            <a:rect b="b" l="l" r="r" t="t"/>
            <a:pathLst>
              <a:path extrusionOk="0" h="5356225" w="10058400">
                <a:moveTo>
                  <a:pt x="0" y="0"/>
                </a:moveTo>
                <a:lnTo>
                  <a:pt x="0" y="5356098"/>
                </a:lnTo>
                <a:lnTo>
                  <a:pt x="10058019" y="5356097"/>
                </a:lnTo>
                <a:lnTo>
                  <a:pt x="100580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3"/>
          <p:cNvSpPr/>
          <p:nvPr/>
        </p:nvSpPr>
        <p:spPr>
          <a:xfrm>
            <a:off x="380" y="7379207"/>
            <a:ext cx="10058400" cy="279400"/>
          </a:xfrm>
          <a:custGeom>
            <a:rect b="b" l="l" r="r" t="t"/>
            <a:pathLst>
              <a:path extrusionOk="0" h="279400" w="10058400">
                <a:moveTo>
                  <a:pt x="0" y="0"/>
                </a:moveTo>
                <a:lnTo>
                  <a:pt x="0" y="278892"/>
                </a:lnTo>
                <a:lnTo>
                  <a:pt x="10058018" y="278892"/>
                </a:lnTo>
                <a:lnTo>
                  <a:pt x="1005801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3952494" y="5741670"/>
            <a:ext cx="2365248" cy="15217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/>
          <p:nvPr>
            <p:ph type="title"/>
          </p:nvPr>
        </p:nvSpPr>
        <p:spPr>
          <a:xfrm>
            <a:off x="1848866" y="1550690"/>
            <a:ext cx="6282690" cy="144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91869" lvl="0" marL="1003935" marR="5080" rtl="0" algn="l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CS2010 – Data Structures  and Algorithms II</a:t>
            </a:r>
            <a:endParaRPr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1614932" y="3329685"/>
            <a:ext cx="6750684" cy="1529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05 – The Foundations</a:t>
            </a:r>
            <a:endParaRPr b="0" i="0" sz="4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" marR="0" rtl="0" algn="ctr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0" i="0" lang="en-US" sz="4700" u="sng" cap="none" strike="noStrik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stevenhalim@gmail.com</a:t>
            </a:r>
            <a:endParaRPr b="0" i="0" sz="4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058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25" name="Google Shape;525;p68"/>
          <p:cNvSpPr txBox="1"/>
          <p:nvPr/>
        </p:nvSpPr>
        <p:spPr>
          <a:xfrm>
            <a:off x="590804" y="1845309"/>
            <a:ext cx="8528685" cy="5078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lecture, we looked at: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2284" lvl="0" marL="514984" marR="0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3050"/>
              <a:buFont typeface="Calibri"/>
              <a:buAutoNum type="alphaUcPeriod"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Union‐Find Disjoint Sets (UFDS)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2919" lvl="1" marL="955675" marR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Week 07 later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2284" lvl="0" marL="514984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050"/>
              <a:buFont typeface="Calibri"/>
              <a:buAutoNum type="alphaUcPeriod"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Bitmask Data Structure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2919" lvl="1" marL="955675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–"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Week 11 later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2284" lvl="0" marL="514984" marR="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3050"/>
              <a:buFont typeface="Calibri"/>
              <a:buAutoNum type="alphaUcPeriod"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terminologies + why we have to learn graph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2919" lvl="1" marL="955675" marR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Week 06‐13 later :O…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2284" lvl="0" marL="514984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050"/>
              <a:buFont typeface="Calibri"/>
              <a:buAutoNum type="alphaUcPeriod"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store graph info in computer memory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95580" rtl="0" algn="l">
              <a:lnSpc>
                <a:spcPct val="108852"/>
              </a:lnSpc>
              <a:spcBef>
                <a:spcPts val="2395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PS: Online Quiz 1 next week </a:t>
            </a:r>
            <a:r>
              <a:rPr b="0" i="0" lang="en-US" sz="3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includes </a:t>
            </a: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UFDS, Bitmask,  and Graph DS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4700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 of this Lecture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478790" y="1908555"/>
            <a:ext cx="9100819" cy="469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2920" lvl="0" marL="690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AutoNum type="alphaUcPeriod"/>
            </a:pPr>
            <a:r>
              <a:rPr lang="en-US" sz="2600"/>
              <a:t>Union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‐</a:t>
            </a:r>
            <a:r>
              <a:rPr lang="en-US" sz="2600"/>
              <a:t>Find Disjoint Sets (UFDS) Data Structure (CP3 Sec 2.4.2)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502919" lvl="1" marL="11303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–"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http://visualgo.net</a:t>
            </a:r>
            <a:r>
              <a:rPr b="1"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/ufds.html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502920" lvl="0" marL="69088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Calibri"/>
              <a:buAutoNum type="alphaUcPeriod"/>
            </a:pPr>
            <a:r>
              <a:rPr lang="en-US" sz="2650"/>
              <a:t>Bitmask Data Structure (CP3 Section 2.2)</a:t>
            </a:r>
            <a:endParaRPr sz="2650"/>
          </a:p>
          <a:p>
            <a:pPr indent="-502919" lvl="1" marL="1130300" rtl="0" algn="l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–"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http://visualgo.net</a:t>
            </a:r>
            <a:r>
              <a:rPr b="1"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/bitmask.html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502920" lvl="0" marL="69088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Calibri"/>
              <a:buAutoNum type="alphaUcPeriod"/>
            </a:pPr>
            <a:r>
              <a:rPr lang="en-US" sz="2650"/>
              <a:t>Motivation on why you should learn graph</a:t>
            </a:r>
            <a:endParaRPr sz="2650"/>
          </a:p>
          <a:p>
            <a:pPr indent="-502919" lvl="1" marL="113030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b="1" i="1" lang="en-US" sz="2200">
                <a:latin typeface="Calibri"/>
                <a:ea typeface="Calibri"/>
                <a:cs typeface="Calibri"/>
                <a:sym typeface="Calibri"/>
              </a:rPr>
              <a:t>Very quick review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on graph terminologies (from CS1231)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502283" lvl="0" marL="69024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Calibri"/>
              <a:buAutoNum type="alphaUcPeriod"/>
            </a:pPr>
            <a:r>
              <a:rPr lang="en-US" sz="2650"/>
              <a:t>Three Graph Data Structures (CP3 Section 2.4.1)</a:t>
            </a:r>
            <a:endParaRPr sz="2650"/>
          </a:p>
          <a:p>
            <a:pPr indent="-502919" lvl="1" marL="113030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Adjacency Matrix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502919" lvl="1" marL="113030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Adjacency List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502919" lvl="1" marL="113030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SzPts val="2200"/>
              <a:buFont typeface="Arial"/>
              <a:buChar char="–"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Edge List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502919" lvl="1" marL="1130300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–"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http://visualgo.net</a:t>
            </a:r>
            <a:r>
              <a:rPr b="1"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/graphds.html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/>
        </p:nvSpPr>
        <p:spPr>
          <a:xfrm>
            <a:off x="882650" y="3284473"/>
            <a:ext cx="6821170" cy="1207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35" lvl="0" marL="12700" marR="508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 simple yet effective data structure to model disjoint sets…  </a:t>
            </a:r>
            <a:r>
              <a:rPr b="0" i="1" lang="en-US" sz="2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This DS will be revisited in Week 07 during lecture on MST  </a:t>
            </a:r>
            <a:r>
              <a:rPr b="0" i="0" lang="en-US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http://visualgo.net</a:t>
            </a:r>
            <a:r>
              <a:rPr b="1" i="0" lang="en-US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/ufds.html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882594" y="4558538"/>
            <a:ext cx="6391910" cy="175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CP3, Section 2.4.2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UNION‐FIND DISJOINT SETS  DATA STRUCTURE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33401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Union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‐</a:t>
            </a:r>
            <a:r>
              <a:rPr lang="en-US"/>
              <a:t>Find Disjoint Sets (UFDS)</a:t>
            </a:r>
            <a:endParaRPr/>
          </a:p>
        </p:txBody>
      </p:sp>
      <p:sp>
        <p:nvSpPr>
          <p:cNvPr id="146" name="Google Shape;146;p26"/>
          <p:cNvSpPr txBox="1"/>
          <p:nvPr/>
        </p:nvSpPr>
        <p:spPr>
          <a:xfrm>
            <a:off x="590804" y="1903984"/>
            <a:ext cx="8168640" cy="4422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several disjoint sets initially…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Arial"/>
              <a:buChar char="•"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Union two disjoint sets when needed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which set an item belongs to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typical usage: To check if two items belong to the same set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1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ideas (see the figures in the next few slides):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set is modeled </a:t>
            </a:r>
            <a:r>
              <a:rPr b="1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tree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Thus a collection of disjoint sets form </a:t>
            </a:r>
            <a:r>
              <a:rPr b="1" i="0" lang="en-US" sz="22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forest of trees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7190" lvl="0" marL="38989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set is represented by a representative item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1" marL="829944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is the root of the corresponding tree of that set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/>
          <p:nvPr/>
        </p:nvSpPr>
        <p:spPr>
          <a:xfrm>
            <a:off x="1034796" y="5321808"/>
            <a:ext cx="7988807" cy="17381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737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Example with 3 Disjoint Sets</a:t>
            </a:r>
            <a:endParaRPr/>
          </a:p>
        </p:txBody>
      </p:sp>
      <p:sp>
        <p:nvSpPr>
          <p:cNvPr id="153" name="Google Shape;153;p27"/>
          <p:cNvSpPr txBox="1"/>
          <p:nvPr/>
        </p:nvSpPr>
        <p:spPr>
          <a:xfrm>
            <a:off x="591566" y="1903984"/>
            <a:ext cx="8778875" cy="951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50"/>
              <a:buFont typeface="Arial"/>
              <a:buNone/>
            </a:pPr>
            <a:r>
              <a:rPr b="0" i="0" lang="en-US" sz="3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three disjoint sets (trees) in the figure below:</a:t>
            </a:r>
            <a:endParaRPr b="0" i="0" sz="3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None/>
            </a:pP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	Set that contains {0, 1, 2, </a:t>
            </a:r>
            <a:r>
              <a:rPr b="1" i="0" lang="en-US" sz="26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4}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478790" y="1908555"/>
            <a:ext cx="9100819" cy="469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7775">
            <a:spAutoFit/>
          </a:bodyPr>
          <a:lstStyle/>
          <a:p>
            <a:pPr indent="0" lvl="0" marL="565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200"/>
              <a:t>Representative item = </a:t>
            </a:r>
            <a:r>
              <a:rPr b="1" lang="en-US" sz="2200" u="sng">
                <a:latin typeface="Calibri"/>
                <a:ea typeface="Calibri"/>
                <a:cs typeface="Calibri"/>
                <a:sym typeface="Calibri"/>
              </a:rPr>
              <a:t>vertex 3</a:t>
            </a:r>
            <a:r>
              <a:rPr lang="en-US" sz="2200"/>
              <a:t>, highlighted with </a:t>
            </a:r>
            <a:r>
              <a:rPr b="1" lang="en-US" sz="2200" u="sng">
                <a:latin typeface="Calibri"/>
                <a:ea typeface="Calibri"/>
                <a:cs typeface="Calibri"/>
                <a:sym typeface="Calibri"/>
              </a:rPr>
              <a:t>bold + underline,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130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/>
              <a:t>the root of that subtree</a:t>
            </a:r>
            <a:endParaRPr sz="2200"/>
          </a:p>
          <a:p>
            <a:pPr indent="-565785" lvl="0" marL="69088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Calibri"/>
              <a:buAutoNum type="arabicPeriod" startAt="2"/>
            </a:pPr>
            <a:r>
              <a:rPr lang="en-US" sz="2650"/>
              <a:t>Set that contains {5, </a:t>
            </a:r>
            <a:r>
              <a:rPr b="1" lang="en-US" sz="2650" u="sng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650"/>
              <a:t>, 7}</a:t>
            </a:r>
            <a:endParaRPr sz="2650">
              <a:latin typeface="Calibri"/>
              <a:ea typeface="Calibri"/>
              <a:cs typeface="Calibri"/>
              <a:sym typeface="Calibri"/>
            </a:endParaRPr>
          </a:p>
          <a:p>
            <a:pPr indent="-565785" lvl="0" marL="690880" rtl="0" algn="l">
              <a:lnSpc>
                <a:spcPct val="100000"/>
              </a:lnSpc>
              <a:spcBef>
                <a:spcPts val="625"/>
              </a:spcBef>
              <a:spcAft>
                <a:spcPts val="0"/>
              </a:spcAft>
              <a:buClr>
                <a:schemeClr val="dk1"/>
              </a:buClr>
              <a:buSzPts val="2650"/>
              <a:buFont typeface="Calibri"/>
              <a:buAutoNum type="arabicPeriod" startAt="2"/>
            </a:pPr>
            <a:r>
              <a:rPr lang="en-US" sz="2650"/>
              <a:t>Set that contains {</a:t>
            </a:r>
            <a:r>
              <a:rPr b="1" lang="en-US" sz="2650" u="sng"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2650"/>
              <a:t>}</a:t>
            </a:r>
            <a:endParaRPr sz="26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4151376" y="4116323"/>
            <a:ext cx="1432560" cy="1275715"/>
          </a:xfrm>
          <a:custGeom>
            <a:rect b="b" l="l" r="r" t="t"/>
            <a:pathLst>
              <a:path extrusionOk="0" h="1275714" w="1432560">
                <a:moveTo>
                  <a:pt x="1401739" y="1247755"/>
                </a:moveTo>
                <a:lnTo>
                  <a:pt x="1395089" y="1227638"/>
                </a:lnTo>
                <a:lnTo>
                  <a:pt x="13715" y="0"/>
                </a:lnTo>
                <a:lnTo>
                  <a:pt x="0" y="16002"/>
                </a:lnTo>
                <a:lnTo>
                  <a:pt x="1381386" y="1243652"/>
                </a:lnTo>
                <a:lnTo>
                  <a:pt x="1401739" y="1247755"/>
                </a:lnTo>
                <a:close/>
              </a:path>
              <a:path extrusionOk="0" h="1275714" w="1432560">
                <a:moveTo>
                  <a:pt x="1424177" y="1273888"/>
                </a:moveTo>
                <a:lnTo>
                  <a:pt x="1424177" y="1253490"/>
                </a:lnTo>
                <a:lnTo>
                  <a:pt x="1410461" y="1269492"/>
                </a:lnTo>
                <a:lnTo>
                  <a:pt x="1381386" y="1243652"/>
                </a:lnTo>
                <a:lnTo>
                  <a:pt x="1324355" y="1232154"/>
                </a:lnTo>
                <a:lnTo>
                  <a:pt x="1318259" y="1230630"/>
                </a:lnTo>
                <a:lnTo>
                  <a:pt x="1312925" y="1234440"/>
                </a:lnTo>
                <a:lnTo>
                  <a:pt x="1311402" y="1240536"/>
                </a:lnTo>
                <a:lnTo>
                  <a:pt x="1310639" y="1245870"/>
                </a:lnTo>
                <a:lnTo>
                  <a:pt x="1314449" y="1251204"/>
                </a:lnTo>
                <a:lnTo>
                  <a:pt x="1319783" y="1252728"/>
                </a:lnTo>
                <a:lnTo>
                  <a:pt x="1424177" y="1273888"/>
                </a:lnTo>
                <a:close/>
              </a:path>
              <a:path extrusionOk="0" h="1275714" w="1432560">
                <a:moveTo>
                  <a:pt x="1432559" y="1275588"/>
                </a:moveTo>
                <a:lnTo>
                  <a:pt x="1396745" y="1165860"/>
                </a:lnTo>
                <a:lnTo>
                  <a:pt x="1395221" y="1160526"/>
                </a:lnTo>
                <a:lnTo>
                  <a:pt x="1389125" y="1157478"/>
                </a:lnTo>
                <a:lnTo>
                  <a:pt x="1383791" y="1159002"/>
                </a:lnTo>
                <a:lnTo>
                  <a:pt x="1378457" y="1161288"/>
                </a:lnTo>
                <a:lnTo>
                  <a:pt x="1375409" y="1166622"/>
                </a:lnTo>
                <a:lnTo>
                  <a:pt x="1376933" y="1172718"/>
                </a:lnTo>
                <a:lnTo>
                  <a:pt x="1395089" y="1227638"/>
                </a:lnTo>
                <a:lnTo>
                  <a:pt x="1424177" y="1253490"/>
                </a:lnTo>
                <a:lnTo>
                  <a:pt x="1424177" y="1273888"/>
                </a:lnTo>
                <a:lnTo>
                  <a:pt x="1432559" y="1275588"/>
                </a:lnTo>
                <a:close/>
              </a:path>
              <a:path extrusionOk="0" h="1275714" w="1432560">
                <a:moveTo>
                  <a:pt x="1418843" y="1259713"/>
                </a:moveTo>
                <a:lnTo>
                  <a:pt x="1418843" y="1251204"/>
                </a:lnTo>
                <a:lnTo>
                  <a:pt x="1407413" y="1264920"/>
                </a:lnTo>
                <a:lnTo>
                  <a:pt x="1401739" y="1247755"/>
                </a:lnTo>
                <a:lnTo>
                  <a:pt x="1381386" y="1243652"/>
                </a:lnTo>
                <a:lnTo>
                  <a:pt x="1410461" y="1269492"/>
                </a:lnTo>
                <a:lnTo>
                  <a:pt x="1418843" y="1259713"/>
                </a:lnTo>
                <a:close/>
              </a:path>
              <a:path extrusionOk="0" h="1275714" w="1432560">
                <a:moveTo>
                  <a:pt x="1424177" y="1253490"/>
                </a:moveTo>
                <a:lnTo>
                  <a:pt x="1395089" y="1227638"/>
                </a:lnTo>
                <a:lnTo>
                  <a:pt x="1401739" y="1247755"/>
                </a:lnTo>
                <a:lnTo>
                  <a:pt x="1418843" y="1251204"/>
                </a:lnTo>
                <a:lnTo>
                  <a:pt x="1418843" y="1259713"/>
                </a:lnTo>
                <a:lnTo>
                  <a:pt x="1424177" y="1253490"/>
                </a:lnTo>
                <a:close/>
              </a:path>
              <a:path extrusionOk="0" h="1275714" w="1432560">
                <a:moveTo>
                  <a:pt x="1418843" y="1251204"/>
                </a:moveTo>
                <a:lnTo>
                  <a:pt x="1401739" y="1247755"/>
                </a:lnTo>
                <a:lnTo>
                  <a:pt x="1407413" y="1264920"/>
                </a:lnTo>
                <a:lnTo>
                  <a:pt x="1418843" y="1251204"/>
                </a:lnTo>
                <a:close/>
              </a:path>
            </a:pathLst>
          </a:custGeom>
          <a:solidFill>
            <a:srgbClr val="4A7E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/>
          <p:nvPr/>
        </p:nvSpPr>
        <p:spPr>
          <a:xfrm>
            <a:off x="3918203" y="4431029"/>
            <a:ext cx="4676140" cy="999490"/>
          </a:xfrm>
          <a:custGeom>
            <a:rect b="b" l="l" r="r" t="t"/>
            <a:pathLst>
              <a:path extrusionOk="0" h="999489" w="4676140">
                <a:moveTo>
                  <a:pt x="4634925" y="952192"/>
                </a:moveTo>
                <a:lnTo>
                  <a:pt x="4619724" y="938752"/>
                </a:lnTo>
                <a:lnTo>
                  <a:pt x="4572" y="0"/>
                </a:lnTo>
                <a:lnTo>
                  <a:pt x="0" y="20574"/>
                </a:lnTo>
                <a:lnTo>
                  <a:pt x="4614637" y="959067"/>
                </a:lnTo>
                <a:lnTo>
                  <a:pt x="4634925" y="952192"/>
                </a:lnTo>
                <a:close/>
              </a:path>
              <a:path extrusionOk="0" h="999489" w="4676140">
                <a:moveTo>
                  <a:pt x="4657344" y="967020"/>
                </a:moveTo>
                <a:lnTo>
                  <a:pt x="4657344" y="946403"/>
                </a:lnTo>
                <a:lnTo>
                  <a:pt x="4653534" y="966977"/>
                </a:lnTo>
                <a:lnTo>
                  <a:pt x="4614637" y="959067"/>
                </a:lnTo>
                <a:lnTo>
                  <a:pt x="4559808" y="977645"/>
                </a:lnTo>
                <a:lnTo>
                  <a:pt x="4554474" y="979169"/>
                </a:lnTo>
                <a:lnTo>
                  <a:pt x="4551426" y="985265"/>
                </a:lnTo>
                <a:lnTo>
                  <a:pt x="4553712" y="990599"/>
                </a:lnTo>
                <a:lnTo>
                  <a:pt x="4555236" y="996695"/>
                </a:lnTo>
                <a:lnTo>
                  <a:pt x="4561332" y="998981"/>
                </a:lnTo>
                <a:lnTo>
                  <a:pt x="4566666" y="997457"/>
                </a:lnTo>
                <a:lnTo>
                  <a:pt x="4657344" y="967020"/>
                </a:lnTo>
                <a:close/>
              </a:path>
              <a:path extrusionOk="0" h="999489" w="4676140">
                <a:moveTo>
                  <a:pt x="4675632" y="960881"/>
                </a:moveTo>
                <a:lnTo>
                  <a:pt x="4590288" y="883919"/>
                </a:lnTo>
                <a:lnTo>
                  <a:pt x="4585716" y="880109"/>
                </a:lnTo>
                <a:lnTo>
                  <a:pt x="4578858" y="880109"/>
                </a:lnTo>
                <a:lnTo>
                  <a:pt x="4571238" y="889253"/>
                </a:lnTo>
                <a:lnTo>
                  <a:pt x="4572000" y="895349"/>
                </a:lnTo>
                <a:lnTo>
                  <a:pt x="4575810" y="899921"/>
                </a:lnTo>
                <a:lnTo>
                  <a:pt x="4619724" y="938752"/>
                </a:lnTo>
                <a:lnTo>
                  <a:pt x="4657344" y="946403"/>
                </a:lnTo>
                <a:lnTo>
                  <a:pt x="4657344" y="967020"/>
                </a:lnTo>
                <a:lnTo>
                  <a:pt x="4675632" y="960881"/>
                </a:lnTo>
                <a:close/>
              </a:path>
              <a:path extrusionOk="0" h="999489" w="4676140">
                <a:moveTo>
                  <a:pt x="4652010" y="966668"/>
                </a:moveTo>
                <a:lnTo>
                  <a:pt x="4652010" y="946403"/>
                </a:lnTo>
                <a:lnTo>
                  <a:pt x="4648200" y="963929"/>
                </a:lnTo>
                <a:lnTo>
                  <a:pt x="4634925" y="952192"/>
                </a:lnTo>
                <a:lnTo>
                  <a:pt x="4614637" y="959067"/>
                </a:lnTo>
                <a:lnTo>
                  <a:pt x="4652010" y="966668"/>
                </a:lnTo>
                <a:close/>
              </a:path>
              <a:path extrusionOk="0" h="999489" w="4676140">
                <a:moveTo>
                  <a:pt x="4657344" y="946403"/>
                </a:moveTo>
                <a:lnTo>
                  <a:pt x="4619724" y="938752"/>
                </a:lnTo>
                <a:lnTo>
                  <a:pt x="4634925" y="952192"/>
                </a:lnTo>
                <a:lnTo>
                  <a:pt x="4652010" y="946403"/>
                </a:lnTo>
                <a:lnTo>
                  <a:pt x="4652010" y="966668"/>
                </a:lnTo>
                <a:lnTo>
                  <a:pt x="4653534" y="966977"/>
                </a:lnTo>
                <a:lnTo>
                  <a:pt x="4657344" y="946403"/>
                </a:lnTo>
                <a:close/>
              </a:path>
              <a:path extrusionOk="0" h="999489" w="4676140">
                <a:moveTo>
                  <a:pt x="4652010" y="946403"/>
                </a:moveTo>
                <a:lnTo>
                  <a:pt x="4634925" y="952192"/>
                </a:lnTo>
                <a:lnTo>
                  <a:pt x="4648200" y="963929"/>
                </a:lnTo>
                <a:lnTo>
                  <a:pt x="4652010" y="946403"/>
                </a:lnTo>
                <a:close/>
              </a:path>
            </a:pathLst>
          </a:custGeom>
          <a:solidFill>
            <a:srgbClr val="4A7E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2433827" y="2856738"/>
            <a:ext cx="2289175" cy="2470150"/>
          </a:xfrm>
          <a:custGeom>
            <a:rect b="b" l="l" r="r" t="t"/>
            <a:pathLst>
              <a:path extrusionOk="0" h="2470150" w="2289175">
                <a:moveTo>
                  <a:pt x="60960" y="2428017"/>
                </a:moveTo>
                <a:lnTo>
                  <a:pt x="21336" y="2359914"/>
                </a:lnTo>
                <a:lnTo>
                  <a:pt x="18287" y="2354580"/>
                </a:lnTo>
                <a:lnTo>
                  <a:pt x="12192" y="2353056"/>
                </a:lnTo>
                <a:lnTo>
                  <a:pt x="6858" y="2356104"/>
                </a:lnTo>
                <a:lnTo>
                  <a:pt x="1524" y="2358390"/>
                </a:lnTo>
                <a:lnTo>
                  <a:pt x="0" y="2365248"/>
                </a:lnTo>
                <a:lnTo>
                  <a:pt x="3048" y="2369820"/>
                </a:lnTo>
                <a:lnTo>
                  <a:pt x="50292" y="2451253"/>
                </a:lnTo>
                <a:lnTo>
                  <a:pt x="50292" y="2448306"/>
                </a:lnTo>
                <a:lnTo>
                  <a:pt x="51816" y="2448306"/>
                </a:lnTo>
                <a:lnTo>
                  <a:pt x="51816" y="2443734"/>
                </a:lnTo>
                <a:lnTo>
                  <a:pt x="60960" y="2428017"/>
                </a:lnTo>
                <a:close/>
              </a:path>
              <a:path extrusionOk="0" h="2470150" w="2289175">
                <a:moveTo>
                  <a:pt x="2279142" y="833628"/>
                </a:moveTo>
                <a:lnTo>
                  <a:pt x="55625" y="833628"/>
                </a:lnTo>
                <a:lnTo>
                  <a:pt x="50292" y="838200"/>
                </a:lnTo>
                <a:lnTo>
                  <a:pt x="50292" y="2409682"/>
                </a:lnTo>
                <a:lnTo>
                  <a:pt x="60960" y="2428017"/>
                </a:lnTo>
                <a:lnTo>
                  <a:pt x="60960" y="854964"/>
                </a:lnTo>
                <a:lnTo>
                  <a:pt x="71628" y="844296"/>
                </a:lnTo>
                <a:lnTo>
                  <a:pt x="71627" y="854964"/>
                </a:lnTo>
                <a:lnTo>
                  <a:pt x="2268473" y="854963"/>
                </a:lnTo>
                <a:lnTo>
                  <a:pt x="2268474" y="844296"/>
                </a:lnTo>
                <a:lnTo>
                  <a:pt x="2279142" y="833628"/>
                </a:lnTo>
                <a:close/>
              </a:path>
              <a:path extrusionOk="0" h="2470150" w="2289175">
                <a:moveTo>
                  <a:pt x="71627" y="2451253"/>
                </a:moveTo>
                <a:lnTo>
                  <a:pt x="71628" y="2448306"/>
                </a:lnTo>
                <a:lnTo>
                  <a:pt x="50292" y="2448306"/>
                </a:lnTo>
                <a:lnTo>
                  <a:pt x="50292" y="2451253"/>
                </a:lnTo>
                <a:lnTo>
                  <a:pt x="60960" y="2469642"/>
                </a:lnTo>
                <a:lnTo>
                  <a:pt x="71627" y="2451253"/>
                </a:lnTo>
                <a:close/>
              </a:path>
              <a:path extrusionOk="0" h="2470150" w="2289175">
                <a:moveTo>
                  <a:pt x="70104" y="2443734"/>
                </a:moveTo>
                <a:lnTo>
                  <a:pt x="60960" y="2428017"/>
                </a:lnTo>
                <a:lnTo>
                  <a:pt x="51816" y="2443734"/>
                </a:lnTo>
                <a:lnTo>
                  <a:pt x="70104" y="2443734"/>
                </a:lnTo>
                <a:close/>
              </a:path>
              <a:path extrusionOk="0" h="2470150" w="2289175">
                <a:moveTo>
                  <a:pt x="70104" y="2448306"/>
                </a:moveTo>
                <a:lnTo>
                  <a:pt x="70104" y="2443734"/>
                </a:lnTo>
                <a:lnTo>
                  <a:pt x="51816" y="2443734"/>
                </a:lnTo>
                <a:lnTo>
                  <a:pt x="51816" y="2448306"/>
                </a:lnTo>
                <a:lnTo>
                  <a:pt x="70104" y="2448306"/>
                </a:lnTo>
                <a:close/>
              </a:path>
              <a:path extrusionOk="0" h="2470150" w="2289175">
                <a:moveTo>
                  <a:pt x="71627" y="854964"/>
                </a:moveTo>
                <a:lnTo>
                  <a:pt x="71628" y="844296"/>
                </a:lnTo>
                <a:lnTo>
                  <a:pt x="60960" y="854964"/>
                </a:lnTo>
                <a:lnTo>
                  <a:pt x="71627" y="854964"/>
                </a:lnTo>
                <a:close/>
              </a:path>
              <a:path extrusionOk="0" h="2470150" w="2289175">
                <a:moveTo>
                  <a:pt x="71628" y="2409682"/>
                </a:moveTo>
                <a:lnTo>
                  <a:pt x="71627" y="854964"/>
                </a:lnTo>
                <a:lnTo>
                  <a:pt x="60960" y="854964"/>
                </a:lnTo>
                <a:lnTo>
                  <a:pt x="60960" y="2428017"/>
                </a:lnTo>
                <a:lnTo>
                  <a:pt x="71628" y="2409682"/>
                </a:lnTo>
                <a:close/>
              </a:path>
              <a:path extrusionOk="0" h="2470150" w="2289175">
                <a:moveTo>
                  <a:pt x="121920" y="2365248"/>
                </a:moveTo>
                <a:lnTo>
                  <a:pt x="120396" y="2358390"/>
                </a:lnTo>
                <a:lnTo>
                  <a:pt x="115062" y="2356104"/>
                </a:lnTo>
                <a:lnTo>
                  <a:pt x="110490" y="2353056"/>
                </a:lnTo>
                <a:lnTo>
                  <a:pt x="103631" y="2354580"/>
                </a:lnTo>
                <a:lnTo>
                  <a:pt x="100584" y="2359914"/>
                </a:lnTo>
                <a:lnTo>
                  <a:pt x="60960" y="2428017"/>
                </a:lnTo>
                <a:lnTo>
                  <a:pt x="70104" y="2443734"/>
                </a:lnTo>
                <a:lnTo>
                  <a:pt x="70104" y="2448306"/>
                </a:lnTo>
                <a:lnTo>
                  <a:pt x="71628" y="2448306"/>
                </a:lnTo>
                <a:lnTo>
                  <a:pt x="71627" y="2451253"/>
                </a:lnTo>
                <a:lnTo>
                  <a:pt x="118872" y="2369820"/>
                </a:lnTo>
                <a:lnTo>
                  <a:pt x="121920" y="2365248"/>
                </a:lnTo>
                <a:close/>
              </a:path>
              <a:path extrusionOk="0" h="2470150" w="2289175">
                <a:moveTo>
                  <a:pt x="2289048" y="850391"/>
                </a:moveTo>
                <a:lnTo>
                  <a:pt x="2289048" y="0"/>
                </a:lnTo>
                <a:lnTo>
                  <a:pt x="2268474" y="0"/>
                </a:lnTo>
                <a:lnTo>
                  <a:pt x="2268473" y="833628"/>
                </a:lnTo>
                <a:lnTo>
                  <a:pt x="2279142" y="833628"/>
                </a:lnTo>
                <a:lnTo>
                  <a:pt x="2279142" y="854963"/>
                </a:lnTo>
                <a:lnTo>
                  <a:pt x="2284476" y="854963"/>
                </a:lnTo>
                <a:lnTo>
                  <a:pt x="2289048" y="850391"/>
                </a:lnTo>
                <a:close/>
              </a:path>
              <a:path extrusionOk="0" h="2470150" w="2289175">
                <a:moveTo>
                  <a:pt x="2279142" y="854963"/>
                </a:moveTo>
                <a:lnTo>
                  <a:pt x="2279142" y="833628"/>
                </a:lnTo>
                <a:lnTo>
                  <a:pt x="2268474" y="844296"/>
                </a:lnTo>
                <a:lnTo>
                  <a:pt x="2268473" y="854963"/>
                </a:lnTo>
                <a:lnTo>
                  <a:pt x="2279142" y="854963"/>
                </a:lnTo>
                <a:close/>
              </a:path>
            </a:pathLst>
          </a:custGeom>
          <a:solidFill>
            <a:srgbClr val="4A7E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1 - Basic of C++">
  <a:themeElements>
    <a:clrScheme name="L1 - Basic of C++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